
<file path=[Content_Types].xml><?xml version="1.0" encoding="utf-8"?>
<Types xmlns="http://schemas.openxmlformats.org/package/2006/content-types">
  <Default Extension="bmp" ContentType="image/bmp"/>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7"/>
  </p:notesMasterIdLst>
  <p:sldIdLst>
    <p:sldId id="256" r:id="rId2"/>
    <p:sldId id="260" r:id="rId3"/>
    <p:sldId id="275" r:id="rId4"/>
    <p:sldId id="259" r:id="rId5"/>
    <p:sldId id="261" r:id="rId6"/>
    <p:sldId id="257" r:id="rId7"/>
    <p:sldId id="258" r:id="rId8"/>
    <p:sldId id="262" r:id="rId9"/>
    <p:sldId id="289" r:id="rId10"/>
    <p:sldId id="263" r:id="rId11"/>
    <p:sldId id="290" r:id="rId12"/>
    <p:sldId id="264" r:id="rId13"/>
    <p:sldId id="265" r:id="rId14"/>
    <p:sldId id="266" r:id="rId15"/>
    <p:sldId id="267" r:id="rId16"/>
    <p:sldId id="268" r:id="rId17"/>
    <p:sldId id="269" r:id="rId18"/>
    <p:sldId id="270" r:id="rId19"/>
    <p:sldId id="271" r:id="rId20"/>
    <p:sldId id="272" r:id="rId21"/>
    <p:sldId id="273" r:id="rId22"/>
    <p:sldId id="274" r:id="rId23"/>
    <p:sldId id="277" r:id="rId24"/>
    <p:sldId id="278" r:id="rId25"/>
    <p:sldId id="279" r:id="rId26"/>
    <p:sldId id="280" r:id="rId27"/>
    <p:sldId id="282" r:id="rId28"/>
    <p:sldId id="292" r:id="rId29"/>
    <p:sldId id="281" r:id="rId30"/>
    <p:sldId id="283" r:id="rId31"/>
    <p:sldId id="284" r:id="rId32"/>
    <p:sldId id="291" r:id="rId33"/>
    <p:sldId id="285" r:id="rId34"/>
    <p:sldId id="286" r:id="rId35"/>
    <p:sldId id="287" r:id="rId36"/>
  </p:sldIdLst>
  <p:sldSz cx="12192000" cy="6858000"/>
  <p:notesSz cx="6858000" cy="9144000"/>
  <p:embeddedFontLst>
    <p:embeddedFont>
      <p:font typeface="Calibri" panose="020F0502020204030204" pitchFamily="34" charset="0"/>
      <p:regular r:id="rId38"/>
      <p:bold r:id="rId39"/>
      <p:italic r:id="rId40"/>
      <p:boldItalic r:id="rId41"/>
    </p:embeddedFont>
    <p:embeddedFont>
      <p:font typeface="Calibri Light" panose="020F0302020204030204" pitchFamily="34" charset="0"/>
      <p:regular r:id="rId42"/>
      <p:italic r:id="rId43"/>
    </p:embeddedFont>
    <p:embeddedFont>
      <p:font typeface="Consolas" panose="020B0609020204030204" pitchFamily="49" charset="0"/>
      <p:regular r:id="rId44"/>
      <p:bold r:id="rId45"/>
      <p:italic r:id="rId46"/>
      <p:boldItalic r:id="rId47"/>
    </p:embeddedFont>
    <p:embeddedFont>
      <p:font typeface="Nintender" panose="020B0604020202020204" charset="0"/>
      <p:regular r:id="rId48"/>
    </p:embeddedFont>
    <p:embeddedFont>
      <p:font typeface="Press Start 2P" panose="020B0604020202020204" charset="0"/>
      <p:regular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F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5DF155-7799-4D04-9300-CFF994C95F08}" v="359" dt="2022-01-12T22:17:18.6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05" autoAdjust="0"/>
    <p:restoredTop sz="92440" autoAdjust="0"/>
  </p:normalViewPr>
  <p:slideViewPr>
    <p:cSldViewPr snapToGrid="0">
      <p:cViewPr varScale="1">
        <p:scale>
          <a:sx n="108" d="100"/>
          <a:sy n="108" d="100"/>
        </p:scale>
        <p:origin x="55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k Rogers" userId="ea302dbf-9697-42ba-9f47-386747c3b767" providerId="ADAL" clId="{AF5DF155-7799-4D04-9300-CFF994C95F08}"/>
    <pc:docChg chg="undo redo custSel addSld delSld modSld sldOrd">
      <pc:chgData name="Nick Rogers" userId="ea302dbf-9697-42ba-9f47-386747c3b767" providerId="ADAL" clId="{AF5DF155-7799-4D04-9300-CFF994C95F08}" dt="2022-01-13T17:05:22.098" v="21544" actId="20577"/>
      <pc:docMkLst>
        <pc:docMk/>
      </pc:docMkLst>
      <pc:sldChg chg="modNotesTx">
        <pc:chgData name="Nick Rogers" userId="ea302dbf-9697-42ba-9f47-386747c3b767" providerId="ADAL" clId="{AF5DF155-7799-4D04-9300-CFF994C95F08}" dt="2022-01-13T17:05:22.098" v="21544" actId="20577"/>
        <pc:sldMkLst>
          <pc:docMk/>
          <pc:sldMk cId="4126803955" sldId="256"/>
        </pc:sldMkLst>
      </pc:sldChg>
      <pc:sldChg chg="modNotesTx">
        <pc:chgData name="Nick Rogers" userId="ea302dbf-9697-42ba-9f47-386747c3b767" providerId="ADAL" clId="{AF5DF155-7799-4D04-9300-CFF994C95F08}" dt="2022-01-06T20:09:58.418" v="6584" actId="313"/>
        <pc:sldMkLst>
          <pc:docMk/>
          <pc:sldMk cId="1049378969" sldId="257"/>
        </pc:sldMkLst>
      </pc:sldChg>
      <pc:sldChg chg="modSp mod modNotesTx">
        <pc:chgData name="Nick Rogers" userId="ea302dbf-9697-42ba-9f47-386747c3b767" providerId="ADAL" clId="{AF5DF155-7799-4D04-9300-CFF994C95F08}" dt="2022-01-13T02:50:41.171" v="20539" actId="20577"/>
        <pc:sldMkLst>
          <pc:docMk/>
          <pc:sldMk cId="2001970546" sldId="258"/>
        </pc:sldMkLst>
        <pc:spChg chg="mod">
          <ac:chgData name="Nick Rogers" userId="ea302dbf-9697-42ba-9f47-386747c3b767" providerId="ADAL" clId="{AF5DF155-7799-4D04-9300-CFF994C95F08}" dt="2021-12-29T21:53:20.497" v="3615" actId="20577"/>
          <ac:spMkLst>
            <pc:docMk/>
            <pc:sldMk cId="2001970546" sldId="258"/>
            <ac:spMk id="4" creationId="{4A72151C-BACE-4B37-85F9-2681DAAA2089}"/>
          </ac:spMkLst>
        </pc:spChg>
        <pc:spChg chg="mod">
          <ac:chgData name="Nick Rogers" userId="ea302dbf-9697-42ba-9f47-386747c3b767" providerId="ADAL" clId="{AF5DF155-7799-4D04-9300-CFF994C95F08}" dt="2021-12-29T21:53:19.714" v="3611" actId="14100"/>
          <ac:spMkLst>
            <pc:docMk/>
            <pc:sldMk cId="2001970546" sldId="258"/>
            <ac:spMk id="8" creationId="{A68B3960-CB17-4A3C-8524-FFB903358AED}"/>
          </ac:spMkLst>
        </pc:spChg>
        <pc:spChg chg="mod">
          <ac:chgData name="Nick Rogers" userId="ea302dbf-9697-42ba-9f47-386747c3b767" providerId="ADAL" clId="{AF5DF155-7799-4D04-9300-CFF994C95F08}" dt="2021-12-29T21:53:20.115" v="3613" actId="20577"/>
          <ac:spMkLst>
            <pc:docMk/>
            <pc:sldMk cId="2001970546" sldId="258"/>
            <ac:spMk id="28" creationId="{AEC13D31-A87C-452E-ADC2-E4468EE3EBAE}"/>
          </ac:spMkLst>
        </pc:spChg>
      </pc:sldChg>
      <pc:sldChg chg="modNotesTx">
        <pc:chgData name="Nick Rogers" userId="ea302dbf-9697-42ba-9f47-386747c3b767" providerId="ADAL" clId="{AF5DF155-7799-4D04-9300-CFF994C95F08}" dt="2022-01-13T02:43:54.422" v="20435" actId="20577"/>
        <pc:sldMkLst>
          <pc:docMk/>
          <pc:sldMk cId="2749209964" sldId="259"/>
        </pc:sldMkLst>
      </pc:sldChg>
      <pc:sldChg chg="modNotesTx">
        <pc:chgData name="Nick Rogers" userId="ea302dbf-9697-42ba-9f47-386747c3b767" providerId="ADAL" clId="{AF5DF155-7799-4D04-9300-CFF994C95F08}" dt="2021-12-29T03:43:33.412" v="872" actId="20577"/>
        <pc:sldMkLst>
          <pc:docMk/>
          <pc:sldMk cId="2287436397" sldId="260"/>
        </pc:sldMkLst>
      </pc:sldChg>
      <pc:sldChg chg="modSp mod modNotesTx">
        <pc:chgData name="Nick Rogers" userId="ea302dbf-9697-42ba-9f47-386747c3b767" providerId="ADAL" clId="{AF5DF155-7799-4D04-9300-CFF994C95F08}" dt="2021-12-29T03:55:06.581" v="1847" actId="20577"/>
        <pc:sldMkLst>
          <pc:docMk/>
          <pc:sldMk cId="2467700357" sldId="261"/>
        </pc:sldMkLst>
        <pc:graphicFrameChg chg="modGraphic">
          <ac:chgData name="Nick Rogers" userId="ea302dbf-9697-42ba-9f47-386747c3b767" providerId="ADAL" clId="{AF5DF155-7799-4D04-9300-CFF994C95F08}" dt="2021-12-29T03:53:22.378" v="1735" actId="20577"/>
          <ac:graphicFrameMkLst>
            <pc:docMk/>
            <pc:sldMk cId="2467700357" sldId="261"/>
            <ac:graphicFrameMk id="4" creationId="{87E4883B-00A6-4FE7-815F-607A2F16EFB7}"/>
          </ac:graphicFrameMkLst>
        </pc:graphicFrameChg>
      </pc:sldChg>
      <pc:sldChg chg="addSp modSp mod modAnim modNotesTx">
        <pc:chgData name="Nick Rogers" userId="ea302dbf-9697-42ba-9f47-386747c3b767" providerId="ADAL" clId="{AF5DF155-7799-4D04-9300-CFF994C95F08}" dt="2021-12-29T22:04:34.972" v="4256" actId="20577"/>
        <pc:sldMkLst>
          <pc:docMk/>
          <pc:sldMk cId="405602315" sldId="262"/>
        </pc:sldMkLst>
        <pc:spChg chg="mod">
          <ac:chgData name="Nick Rogers" userId="ea302dbf-9697-42ba-9f47-386747c3b767" providerId="ADAL" clId="{AF5DF155-7799-4D04-9300-CFF994C95F08}" dt="2021-12-29T21:57:02.894" v="3735" actId="207"/>
          <ac:spMkLst>
            <pc:docMk/>
            <pc:sldMk cId="405602315" sldId="262"/>
            <ac:spMk id="2" creationId="{415B2982-1814-4A6B-A2E0-229678B9E0D7}"/>
          </ac:spMkLst>
        </pc:spChg>
        <pc:spChg chg="add mod">
          <ac:chgData name="Nick Rogers" userId="ea302dbf-9697-42ba-9f47-386747c3b767" providerId="ADAL" clId="{AF5DF155-7799-4D04-9300-CFF994C95F08}" dt="2021-12-29T21:32:36.815" v="3293" actId="1076"/>
          <ac:spMkLst>
            <pc:docMk/>
            <pc:sldMk cId="405602315" sldId="262"/>
            <ac:spMk id="4" creationId="{01646D2D-E7F1-4C4F-84D6-F37BA8FA96D2}"/>
          </ac:spMkLst>
        </pc:spChg>
        <pc:spChg chg="mod">
          <ac:chgData name="Nick Rogers" userId="ea302dbf-9697-42ba-9f47-386747c3b767" providerId="ADAL" clId="{AF5DF155-7799-4D04-9300-CFF994C95F08}" dt="2021-12-29T21:59:03.898" v="3833" actId="20577"/>
          <ac:spMkLst>
            <pc:docMk/>
            <pc:sldMk cId="405602315" sldId="262"/>
            <ac:spMk id="5" creationId="{EF9679E0-FE01-4A36-BEB5-6476A342CBBE}"/>
          </ac:spMkLst>
        </pc:spChg>
      </pc:sldChg>
      <pc:sldChg chg="addSp delSp modSp mod modNotesTx">
        <pc:chgData name="Nick Rogers" userId="ea302dbf-9697-42ba-9f47-386747c3b767" providerId="ADAL" clId="{AF5DF155-7799-4D04-9300-CFF994C95F08}" dt="2022-01-13T03:10:13.320" v="21077" actId="20577"/>
        <pc:sldMkLst>
          <pc:docMk/>
          <pc:sldMk cId="3583020804" sldId="263"/>
        </pc:sldMkLst>
        <pc:spChg chg="add del mod">
          <ac:chgData name="Nick Rogers" userId="ea302dbf-9697-42ba-9f47-386747c3b767" providerId="ADAL" clId="{AF5DF155-7799-4D04-9300-CFF994C95F08}" dt="2021-12-30T01:57:12.434" v="5487" actId="478"/>
          <ac:spMkLst>
            <pc:docMk/>
            <pc:sldMk cId="3583020804" sldId="263"/>
            <ac:spMk id="15" creationId="{75BDA357-4934-47EE-970B-9763222372FE}"/>
          </ac:spMkLst>
        </pc:spChg>
      </pc:sldChg>
      <pc:sldChg chg="modSp mod modNotesTx">
        <pc:chgData name="Nick Rogers" userId="ea302dbf-9697-42ba-9f47-386747c3b767" providerId="ADAL" clId="{AF5DF155-7799-4D04-9300-CFF994C95F08}" dt="2022-01-06T20:26:39.610" v="7300" actId="313"/>
        <pc:sldMkLst>
          <pc:docMk/>
          <pc:sldMk cId="2398698320" sldId="264"/>
        </pc:sldMkLst>
        <pc:graphicFrameChg chg="mod modGraphic">
          <ac:chgData name="Nick Rogers" userId="ea302dbf-9697-42ba-9f47-386747c3b767" providerId="ADAL" clId="{AF5DF155-7799-4D04-9300-CFF994C95F08}" dt="2022-01-05T20:23:05.156" v="6565" actId="14734"/>
          <ac:graphicFrameMkLst>
            <pc:docMk/>
            <pc:sldMk cId="2398698320" sldId="264"/>
            <ac:graphicFrameMk id="4" creationId="{E7F2DD26-DAB8-4163-ABA9-D9F2758095C2}"/>
          </ac:graphicFrameMkLst>
        </pc:graphicFrameChg>
      </pc:sldChg>
      <pc:sldChg chg="modSp mod modNotesTx">
        <pc:chgData name="Nick Rogers" userId="ea302dbf-9697-42ba-9f47-386747c3b767" providerId="ADAL" clId="{AF5DF155-7799-4D04-9300-CFF994C95F08}" dt="2022-01-06T20:31:34.585" v="7693" actId="20577"/>
        <pc:sldMkLst>
          <pc:docMk/>
          <pc:sldMk cId="516220943" sldId="265"/>
        </pc:sldMkLst>
        <pc:graphicFrameChg chg="modGraphic">
          <ac:chgData name="Nick Rogers" userId="ea302dbf-9697-42ba-9f47-386747c3b767" providerId="ADAL" clId="{AF5DF155-7799-4D04-9300-CFF994C95F08}" dt="2022-01-05T20:24:51.561" v="6583" actId="14100"/>
          <ac:graphicFrameMkLst>
            <pc:docMk/>
            <pc:sldMk cId="516220943" sldId="265"/>
            <ac:graphicFrameMk id="7" creationId="{D457A8B6-F535-4FF7-8D70-B61111EA5528}"/>
          </ac:graphicFrameMkLst>
        </pc:graphicFrameChg>
      </pc:sldChg>
      <pc:sldChg chg="modNotesTx">
        <pc:chgData name="Nick Rogers" userId="ea302dbf-9697-42ba-9f47-386747c3b767" providerId="ADAL" clId="{AF5DF155-7799-4D04-9300-CFF994C95F08}" dt="2022-01-06T20:34:22.992" v="7977" actId="20577"/>
        <pc:sldMkLst>
          <pc:docMk/>
          <pc:sldMk cId="1963623744" sldId="266"/>
        </pc:sldMkLst>
      </pc:sldChg>
      <pc:sldChg chg="modNotesTx">
        <pc:chgData name="Nick Rogers" userId="ea302dbf-9697-42ba-9f47-386747c3b767" providerId="ADAL" clId="{AF5DF155-7799-4D04-9300-CFF994C95F08}" dt="2022-01-06T20:55:15.307" v="8375" actId="20577"/>
        <pc:sldMkLst>
          <pc:docMk/>
          <pc:sldMk cId="3109988740" sldId="267"/>
        </pc:sldMkLst>
      </pc:sldChg>
      <pc:sldChg chg="modSp mod modNotesTx">
        <pc:chgData name="Nick Rogers" userId="ea302dbf-9697-42ba-9f47-386747c3b767" providerId="ADAL" clId="{AF5DF155-7799-4D04-9300-CFF994C95F08}" dt="2022-01-06T21:42:29.645" v="9567" actId="20577"/>
        <pc:sldMkLst>
          <pc:docMk/>
          <pc:sldMk cId="968413435" sldId="268"/>
        </pc:sldMkLst>
        <pc:spChg chg="mod">
          <ac:chgData name="Nick Rogers" userId="ea302dbf-9697-42ba-9f47-386747c3b767" providerId="ADAL" clId="{AF5DF155-7799-4D04-9300-CFF994C95F08}" dt="2022-01-06T21:10:05.060" v="8567" actId="20577"/>
          <ac:spMkLst>
            <pc:docMk/>
            <pc:sldMk cId="968413435" sldId="268"/>
            <ac:spMk id="6" creationId="{40146BA3-AEE0-4A5D-98B8-69BBFFB7E783}"/>
          </ac:spMkLst>
        </pc:spChg>
      </pc:sldChg>
      <pc:sldChg chg="modNotesTx">
        <pc:chgData name="Nick Rogers" userId="ea302dbf-9697-42ba-9f47-386747c3b767" providerId="ADAL" clId="{AF5DF155-7799-4D04-9300-CFF994C95F08}" dt="2022-01-06T21:45:00.341" v="9678" actId="20577"/>
        <pc:sldMkLst>
          <pc:docMk/>
          <pc:sldMk cId="3176144299" sldId="269"/>
        </pc:sldMkLst>
      </pc:sldChg>
      <pc:sldChg chg="modNotesTx">
        <pc:chgData name="Nick Rogers" userId="ea302dbf-9697-42ba-9f47-386747c3b767" providerId="ADAL" clId="{AF5DF155-7799-4D04-9300-CFF994C95F08}" dt="2022-01-06T21:59:25.696" v="9932" actId="20577"/>
        <pc:sldMkLst>
          <pc:docMk/>
          <pc:sldMk cId="2169149076" sldId="270"/>
        </pc:sldMkLst>
      </pc:sldChg>
      <pc:sldChg chg="modNotesTx">
        <pc:chgData name="Nick Rogers" userId="ea302dbf-9697-42ba-9f47-386747c3b767" providerId="ADAL" clId="{AF5DF155-7799-4D04-9300-CFF994C95F08}" dt="2022-01-06T22:34:53.573" v="10333" actId="20577"/>
        <pc:sldMkLst>
          <pc:docMk/>
          <pc:sldMk cId="2078780553" sldId="271"/>
        </pc:sldMkLst>
      </pc:sldChg>
      <pc:sldChg chg="modNotesTx">
        <pc:chgData name="Nick Rogers" userId="ea302dbf-9697-42ba-9f47-386747c3b767" providerId="ADAL" clId="{AF5DF155-7799-4D04-9300-CFF994C95F08}" dt="2022-01-06T23:06:45.576" v="10819" actId="20577"/>
        <pc:sldMkLst>
          <pc:docMk/>
          <pc:sldMk cId="3196667880" sldId="272"/>
        </pc:sldMkLst>
      </pc:sldChg>
      <pc:sldChg chg="delSp modSp mod modNotesTx">
        <pc:chgData name="Nick Rogers" userId="ea302dbf-9697-42ba-9f47-386747c3b767" providerId="ADAL" clId="{AF5DF155-7799-4D04-9300-CFF994C95F08}" dt="2022-01-10T16:22:19.586" v="10977" actId="20577"/>
        <pc:sldMkLst>
          <pc:docMk/>
          <pc:sldMk cId="4085833364" sldId="273"/>
        </pc:sldMkLst>
        <pc:spChg chg="del">
          <ac:chgData name="Nick Rogers" userId="ea302dbf-9697-42ba-9f47-386747c3b767" providerId="ADAL" clId="{AF5DF155-7799-4D04-9300-CFF994C95F08}" dt="2022-01-06T23:07:31.071" v="10820" actId="478"/>
          <ac:spMkLst>
            <pc:docMk/>
            <pc:sldMk cId="4085833364" sldId="273"/>
            <ac:spMk id="4" creationId="{0C20AC6B-160D-468E-B24B-94D7341AFB5D}"/>
          </ac:spMkLst>
        </pc:spChg>
        <pc:graphicFrameChg chg="modGraphic">
          <ac:chgData name="Nick Rogers" userId="ea302dbf-9697-42ba-9f47-386747c3b767" providerId="ADAL" clId="{AF5DF155-7799-4D04-9300-CFF994C95F08}" dt="2022-01-10T16:22:19.586" v="10977" actId="20577"/>
          <ac:graphicFrameMkLst>
            <pc:docMk/>
            <pc:sldMk cId="4085833364" sldId="273"/>
            <ac:graphicFrameMk id="3" creationId="{64BDD701-81B5-4455-8FBE-FB07161E286A}"/>
          </ac:graphicFrameMkLst>
        </pc:graphicFrameChg>
      </pc:sldChg>
      <pc:sldChg chg="delSp mod modNotesTx">
        <pc:chgData name="Nick Rogers" userId="ea302dbf-9697-42ba-9f47-386747c3b767" providerId="ADAL" clId="{AF5DF155-7799-4D04-9300-CFF994C95F08}" dt="2022-01-06T23:08:57.485" v="10949" actId="20577"/>
        <pc:sldMkLst>
          <pc:docMk/>
          <pc:sldMk cId="2328680639" sldId="274"/>
        </pc:sldMkLst>
        <pc:spChg chg="del">
          <ac:chgData name="Nick Rogers" userId="ea302dbf-9697-42ba-9f47-386747c3b767" providerId="ADAL" clId="{AF5DF155-7799-4D04-9300-CFF994C95F08}" dt="2022-01-06T23:08:20.707" v="10822" actId="478"/>
          <ac:spMkLst>
            <pc:docMk/>
            <pc:sldMk cId="2328680639" sldId="274"/>
            <ac:spMk id="4" creationId="{FED6EEDE-B30E-4C04-A5BA-B74FA706EC6E}"/>
          </ac:spMkLst>
        </pc:spChg>
      </pc:sldChg>
      <pc:sldChg chg="modSp mod modNotesTx">
        <pc:chgData name="Nick Rogers" userId="ea302dbf-9697-42ba-9f47-386747c3b767" providerId="ADAL" clId="{AF5DF155-7799-4D04-9300-CFF994C95F08}" dt="2022-01-13T03:25:15.051" v="21131" actId="20577"/>
        <pc:sldMkLst>
          <pc:docMk/>
          <pc:sldMk cId="2915429599" sldId="278"/>
        </pc:sldMkLst>
        <pc:graphicFrameChg chg="modGraphic">
          <ac:chgData name="Nick Rogers" userId="ea302dbf-9697-42ba-9f47-386747c3b767" providerId="ADAL" clId="{AF5DF155-7799-4D04-9300-CFF994C95F08}" dt="2022-01-10T18:14:47.839" v="11550" actId="20577"/>
          <ac:graphicFrameMkLst>
            <pc:docMk/>
            <pc:sldMk cId="2915429599" sldId="278"/>
            <ac:graphicFrameMk id="3" creationId="{8B226B99-17AB-4C22-A752-F8E52C191AAB}"/>
          </ac:graphicFrameMkLst>
        </pc:graphicFrameChg>
      </pc:sldChg>
      <pc:sldChg chg="modNotesTx">
        <pc:chgData name="Nick Rogers" userId="ea302dbf-9697-42ba-9f47-386747c3b767" providerId="ADAL" clId="{AF5DF155-7799-4D04-9300-CFF994C95F08}" dt="2022-01-13T03:28:03.752" v="21310" actId="20577"/>
        <pc:sldMkLst>
          <pc:docMk/>
          <pc:sldMk cId="3792675292" sldId="279"/>
        </pc:sldMkLst>
      </pc:sldChg>
      <pc:sldChg chg="modNotesTx">
        <pc:chgData name="Nick Rogers" userId="ea302dbf-9697-42ba-9f47-386747c3b767" providerId="ADAL" clId="{AF5DF155-7799-4D04-9300-CFF994C95F08}" dt="2022-01-11T03:10:50.866" v="13285" actId="20577"/>
        <pc:sldMkLst>
          <pc:docMk/>
          <pc:sldMk cId="3988469908" sldId="280"/>
        </pc:sldMkLst>
      </pc:sldChg>
      <pc:sldChg chg="modNotesTx">
        <pc:chgData name="Nick Rogers" userId="ea302dbf-9697-42ba-9f47-386747c3b767" providerId="ADAL" clId="{AF5DF155-7799-4D04-9300-CFF994C95F08}" dt="2022-01-13T03:34:38.382" v="21381" actId="20577"/>
        <pc:sldMkLst>
          <pc:docMk/>
          <pc:sldMk cId="4268201149" sldId="281"/>
        </pc:sldMkLst>
      </pc:sldChg>
      <pc:sldChg chg="modNotesTx">
        <pc:chgData name="Nick Rogers" userId="ea302dbf-9697-42ba-9f47-386747c3b767" providerId="ADAL" clId="{AF5DF155-7799-4D04-9300-CFF994C95F08}" dt="2022-01-13T03:30:05.438" v="21335" actId="20577"/>
        <pc:sldMkLst>
          <pc:docMk/>
          <pc:sldMk cId="1453227175" sldId="282"/>
        </pc:sldMkLst>
      </pc:sldChg>
      <pc:sldChg chg="modNotesTx">
        <pc:chgData name="Nick Rogers" userId="ea302dbf-9697-42ba-9f47-386747c3b767" providerId="ADAL" clId="{AF5DF155-7799-4D04-9300-CFF994C95F08}" dt="2022-01-13T03:37:20.893" v="21410" actId="20577"/>
        <pc:sldMkLst>
          <pc:docMk/>
          <pc:sldMk cId="2683165956" sldId="283"/>
        </pc:sldMkLst>
      </pc:sldChg>
      <pc:sldChg chg="addSp delSp modSp mod modTransition modNotesTx">
        <pc:chgData name="Nick Rogers" userId="ea302dbf-9697-42ba-9f47-386747c3b767" providerId="ADAL" clId="{AF5DF155-7799-4D04-9300-CFF994C95F08}" dt="2022-01-12T04:29:31.148" v="17352" actId="20577"/>
        <pc:sldMkLst>
          <pc:docMk/>
          <pc:sldMk cId="2620443198" sldId="284"/>
        </pc:sldMkLst>
        <pc:spChg chg="mod">
          <ac:chgData name="Nick Rogers" userId="ea302dbf-9697-42ba-9f47-386747c3b767" providerId="ADAL" clId="{AF5DF155-7799-4D04-9300-CFF994C95F08}" dt="2022-01-12T03:59:05.348" v="15747" actId="313"/>
          <ac:spMkLst>
            <pc:docMk/>
            <pc:sldMk cId="2620443198" sldId="284"/>
            <ac:spMk id="2" creationId="{70338CA4-DBA8-4AA5-A341-6010BBE563D9}"/>
          </ac:spMkLst>
        </pc:spChg>
        <pc:spChg chg="del">
          <ac:chgData name="Nick Rogers" userId="ea302dbf-9697-42ba-9f47-386747c3b767" providerId="ADAL" clId="{AF5DF155-7799-4D04-9300-CFF994C95F08}" dt="2022-01-12T03:59:16.395" v="15748" actId="478"/>
          <ac:spMkLst>
            <pc:docMk/>
            <pc:sldMk cId="2620443198" sldId="284"/>
            <ac:spMk id="3" creationId="{686EABC5-B4B0-4E24-AE8F-AAF65575A59D}"/>
          </ac:spMkLst>
        </pc:spChg>
        <pc:spChg chg="del">
          <ac:chgData name="Nick Rogers" userId="ea302dbf-9697-42ba-9f47-386747c3b767" providerId="ADAL" clId="{AF5DF155-7799-4D04-9300-CFF994C95F08}" dt="2022-01-12T03:59:16.395" v="15748" actId="478"/>
          <ac:spMkLst>
            <pc:docMk/>
            <pc:sldMk cId="2620443198" sldId="284"/>
            <ac:spMk id="4" creationId="{4E2F0FF0-9BF4-4CBC-AD47-995739BA0FEF}"/>
          </ac:spMkLst>
        </pc:spChg>
        <pc:spChg chg="del">
          <ac:chgData name="Nick Rogers" userId="ea302dbf-9697-42ba-9f47-386747c3b767" providerId="ADAL" clId="{AF5DF155-7799-4D04-9300-CFF994C95F08}" dt="2022-01-12T03:59:16.395" v="15748" actId="478"/>
          <ac:spMkLst>
            <pc:docMk/>
            <pc:sldMk cId="2620443198" sldId="284"/>
            <ac:spMk id="5" creationId="{7A9CB07C-CF5C-4A2B-BCDE-6AFDA48DBBFD}"/>
          </ac:spMkLst>
        </pc:spChg>
        <pc:spChg chg="del">
          <ac:chgData name="Nick Rogers" userId="ea302dbf-9697-42ba-9f47-386747c3b767" providerId="ADAL" clId="{AF5DF155-7799-4D04-9300-CFF994C95F08}" dt="2022-01-12T03:59:18.538" v="15749" actId="478"/>
          <ac:spMkLst>
            <pc:docMk/>
            <pc:sldMk cId="2620443198" sldId="284"/>
            <ac:spMk id="6" creationId="{5D369AFD-6064-463C-BE32-4614C7BA1481}"/>
          </ac:spMkLst>
        </pc:spChg>
        <pc:spChg chg="del">
          <ac:chgData name="Nick Rogers" userId="ea302dbf-9697-42ba-9f47-386747c3b767" providerId="ADAL" clId="{AF5DF155-7799-4D04-9300-CFF994C95F08}" dt="2022-01-12T03:59:16.395" v="15748" actId="478"/>
          <ac:spMkLst>
            <pc:docMk/>
            <pc:sldMk cId="2620443198" sldId="284"/>
            <ac:spMk id="7" creationId="{E46DE82C-D317-4D30-B627-BF436BF03092}"/>
          </ac:spMkLst>
        </pc:spChg>
        <pc:spChg chg="del">
          <ac:chgData name="Nick Rogers" userId="ea302dbf-9697-42ba-9f47-386747c3b767" providerId="ADAL" clId="{AF5DF155-7799-4D04-9300-CFF994C95F08}" dt="2022-01-12T03:59:16.395" v="15748" actId="478"/>
          <ac:spMkLst>
            <pc:docMk/>
            <pc:sldMk cId="2620443198" sldId="284"/>
            <ac:spMk id="8" creationId="{115817D4-DCD9-4596-8564-C0A16E2BD514}"/>
          </ac:spMkLst>
        </pc:spChg>
        <pc:spChg chg="del">
          <ac:chgData name="Nick Rogers" userId="ea302dbf-9697-42ba-9f47-386747c3b767" providerId="ADAL" clId="{AF5DF155-7799-4D04-9300-CFF994C95F08}" dt="2022-01-12T03:59:16.395" v="15748" actId="478"/>
          <ac:spMkLst>
            <pc:docMk/>
            <pc:sldMk cId="2620443198" sldId="284"/>
            <ac:spMk id="9" creationId="{77BCD861-D3BF-442C-9048-5BFA5B0D7599}"/>
          </ac:spMkLst>
        </pc:spChg>
        <pc:spChg chg="add mod">
          <ac:chgData name="Nick Rogers" userId="ea302dbf-9697-42ba-9f47-386747c3b767" providerId="ADAL" clId="{AF5DF155-7799-4D04-9300-CFF994C95F08}" dt="2022-01-12T04:04:12.110" v="15763" actId="1076"/>
          <ac:spMkLst>
            <pc:docMk/>
            <pc:sldMk cId="2620443198" sldId="284"/>
            <ac:spMk id="12" creationId="{7F36674F-AAB1-488D-B64D-9F12BF66EFAE}"/>
          </ac:spMkLst>
        </pc:spChg>
        <pc:spChg chg="add mod">
          <ac:chgData name="Nick Rogers" userId="ea302dbf-9697-42ba-9f47-386747c3b767" providerId="ADAL" clId="{AF5DF155-7799-4D04-9300-CFF994C95F08}" dt="2022-01-12T04:17:09.953" v="16423" actId="20577"/>
          <ac:spMkLst>
            <pc:docMk/>
            <pc:sldMk cId="2620443198" sldId="284"/>
            <ac:spMk id="16" creationId="{1393B6A6-8A18-4EE7-A8E0-AA85C2E16E57}"/>
          </ac:spMkLst>
        </pc:spChg>
        <pc:spChg chg="add mod">
          <ac:chgData name="Nick Rogers" userId="ea302dbf-9697-42ba-9f47-386747c3b767" providerId="ADAL" clId="{AF5DF155-7799-4D04-9300-CFF994C95F08}" dt="2022-01-12T04:16:10.586" v="16407" actId="1076"/>
          <ac:spMkLst>
            <pc:docMk/>
            <pc:sldMk cId="2620443198" sldId="284"/>
            <ac:spMk id="20" creationId="{FE602DB2-3650-4ABD-831B-5E2CF9AFF01D}"/>
          </ac:spMkLst>
        </pc:spChg>
        <pc:picChg chg="add mod modCrop">
          <ac:chgData name="Nick Rogers" userId="ea302dbf-9697-42ba-9f47-386747c3b767" providerId="ADAL" clId="{AF5DF155-7799-4D04-9300-CFF994C95F08}" dt="2022-01-12T04:02:35.269" v="15757" actId="1076"/>
          <ac:picMkLst>
            <pc:docMk/>
            <pc:sldMk cId="2620443198" sldId="284"/>
            <ac:picMk id="11" creationId="{0D1B23AB-08AA-4048-86CD-25BEFF878A2D}"/>
          </ac:picMkLst>
        </pc:picChg>
        <pc:inkChg chg="add del">
          <ac:chgData name="Nick Rogers" userId="ea302dbf-9697-42ba-9f47-386747c3b767" providerId="ADAL" clId="{AF5DF155-7799-4D04-9300-CFF994C95F08}" dt="2022-01-12T04:05:13.137" v="15769" actId="478"/>
          <ac:inkMkLst>
            <pc:docMk/>
            <pc:sldMk cId="2620443198" sldId="284"/>
            <ac:inkMk id="13" creationId="{50BF0AF3-4D90-4C82-A6C8-9D0503E1ED81}"/>
          </ac:inkMkLst>
        </pc:inkChg>
        <pc:cxnChg chg="add mod">
          <ac:chgData name="Nick Rogers" userId="ea302dbf-9697-42ba-9f47-386747c3b767" providerId="ADAL" clId="{AF5DF155-7799-4D04-9300-CFF994C95F08}" dt="2022-01-12T04:06:00.111" v="15774" actId="1076"/>
          <ac:cxnSpMkLst>
            <pc:docMk/>
            <pc:sldMk cId="2620443198" sldId="284"/>
            <ac:cxnSpMk id="15" creationId="{D21F74A3-FB90-4361-9F09-D6D16D344B81}"/>
          </ac:cxnSpMkLst>
        </pc:cxnChg>
        <pc:cxnChg chg="add mod">
          <ac:chgData name="Nick Rogers" userId="ea302dbf-9697-42ba-9f47-386747c3b767" providerId="ADAL" clId="{AF5DF155-7799-4D04-9300-CFF994C95F08}" dt="2022-01-12T04:11:49.882" v="16221" actId="1036"/>
          <ac:cxnSpMkLst>
            <pc:docMk/>
            <pc:sldMk cId="2620443198" sldId="284"/>
            <ac:cxnSpMk id="17" creationId="{58FC1620-8CA7-49E2-8088-3E6F4F00CBA3}"/>
          </ac:cxnSpMkLst>
        </pc:cxnChg>
      </pc:sldChg>
      <pc:sldChg chg="modNotesTx">
        <pc:chgData name="Nick Rogers" userId="ea302dbf-9697-42ba-9f47-386747c3b767" providerId="ADAL" clId="{AF5DF155-7799-4D04-9300-CFF994C95F08}" dt="2022-01-12T23:10:40.609" v="20090" actId="20577"/>
        <pc:sldMkLst>
          <pc:docMk/>
          <pc:sldMk cId="352817443" sldId="285"/>
        </pc:sldMkLst>
      </pc:sldChg>
      <pc:sldChg chg="modNotesTx">
        <pc:chgData name="Nick Rogers" userId="ea302dbf-9697-42ba-9f47-386747c3b767" providerId="ADAL" clId="{AF5DF155-7799-4D04-9300-CFF994C95F08}" dt="2022-01-12T23:11:24.670" v="20207" actId="20577"/>
        <pc:sldMkLst>
          <pc:docMk/>
          <pc:sldMk cId="3287645801" sldId="286"/>
        </pc:sldMkLst>
      </pc:sldChg>
      <pc:sldChg chg="modNotesTx">
        <pc:chgData name="Nick Rogers" userId="ea302dbf-9697-42ba-9f47-386747c3b767" providerId="ADAL" clId="{AF5DF155-7799-4D04-9300-CFF994C95F08}" dt="2022-01-12T23:12:18.532" v="20418" actId="20577"/>
        <pc:sldMkLst>
          <pc:docMk/>
          <pc:sldMk cId="3253996929" sldId="287"/>
        </pc:sldMkLst>
      </pc:sldChg>
      <pc:sldChg chg="del">
        <pc:chgData name="Nick Rogers" userId="ea302dbf-9697-42ba-9f47-386747c3b767" providerId="ADAL" clId="{AF5DF155-7799-4D04-9300-CFF994C95F08}" dt="2022-01-12T04:37:43.462" v="17562" actId="47"/>
        <pc:sldMkLst>
          <pc:docMk/>
          <pc:sldMk cId="552512348" sldId="288"/>
        </pc:sldMkLst>
      </pc:sldChg>
      <pc:sldChg chg="addSp delSp modSp add mod delAnim modAnim modNotesTx">
        <pc:chgData name="Nick Rogers" userId="ea302dbf-9697-42ba-9f47-386747c3b767" providerId="ADAL" clId="{AF5DF155-7799-4D04-9300-CFF994C95F08}" dt="2022-01-13T03:01:35.823" v="20857" actId="20577"/>
        <pc:sldMkLst>
          <pc:docMk/>
          <pc:sldMk cId="1955220827" sldId="289"/>
        </pc:sldMkLst>
        <pc:spChg chg="del">
          <ac:chgData name="Nick Rogers" userId="ea302dbf-9697-42ba-9f47-386747c3b767" providerId="ADAL" clId="{AF5DF155-7799-4D04-9300-CFF994C95F08}" dt="2021-12-29T22:04:50.705" v="4260" actId="478"/>
          <ac:spMkLst>
            <pc:docMk/>
            <pc:sldMk cId="1955220827" sldId="289"/>
            <ac:spMk id="2" creationId="{415B2982-1814-4A6B-A2E0-229678B9E0D7}"/>
          </ac:spMkLst>
        </pc:spChg>
        <pc:spChg chg="del mod">
          <ac:chgData name="Nick Rogers" userId="ea302dbf-9697-42ba-9f47-386747c3b767" providerId="ADAL" clId="{AF5DF155-7799-4D04-9300-CFF994C95F08}" dt="2021-12-29T22:04:49.511" v="4259" actId="478"/>
          <ac:spMkLst>
            <pc:docMk/>
            <pc:sldMk cId="1955220827" sldId="289"/>
            <ac:spMk id="5" creationId="{EF9679E0-FE01-4A36-BEB5-6476A342CBBE}"/>
          </ac:spMkLst>
        </pc:spChg>
        <pc:spChg chg="add del mod">
          <ac:chgData name="Nick Rogers" userId="ea302dbf-9697-42ba-9f47-386747c3b767" providerId="ADAL" clId="{AF5DF155-7799-4D04-9300-CFF994C95F08}" dt="2021-12-29T22:26:33.038" v="4553" actId="20577"/>
          <ac:spMkLst>
            <pc:docMk/>
            <pc:sldMk cId="1955220827" sldId="289"/>
            <ac:spMk id="6" creationId="{4B53A227-5B79-48FB-827A-EE633EA7D42D}"/>
          </ac:spMkLst>
        </pc:spChg>
        <pc:spChg chg="add del mod">
          <ac:chgData name="Nick Rogers" userId="ea302dbf-9697-42ba-9f47-386747c3b767" providerId="ADAL" clId="{AF5DF155-7799-4D04-9300-CFF994C95F08}" dt="2021-12-29T22:05:18.470" v="4265"/>
          <ac:spMkLst>
            <pc:docMk/>
            <pc:sldMk cId="1955220827" sldId="289"/>
            <ac:spMk id="21" creationId="{B3E57277-FE94-41AA-9CEB-872E72F1808C}"/>
          </ac:spMkLst>
        </pc:spChg>
        <pc:spChg chg="add del mod">
          <ac:chgData name="Nick Rogers" userId="ea302dbf-9697-42ba-9f47-386747c3b767" providerId="ADAL" clId="{AF5DF155-7799-4D04-9300-CFF994C95F08}" dt="2021-12-29T22:05:23.974" v="4271"/>
          <ac:spMkLst>
            <pc:docMk/>
            <pc:sldMk cId="1955220827" sldId="289"/>
            <ac:spMk id="36" creationId="{63ED6D4B-DAED-4006-A07E-84A4EE5B492D}"/>
          </ac:spMkLst>
        </pc:spChg>
        <pc:graphicFrameChg chg="add del mod">
          <ac:chgData name="Nick Rogers" userId="ea302dbf-9697-42ba-9f47-386747c3b767" providerId="ADAL" clId="{AF5DF155-7799-4D04-9300-CFF994C95F08}" dt="2021-12-29T22:05:18.470" v="4265"/>
          <ac:graphicFrameMkLst>
            <pc:docMk/>
            <pc:sldMk cId="1955220827" sldId="289"/>
            <ac:graphicFrameMk id="7" creationId="{8F4C4BE2-A871-4EEC-AE40-B038383639A4}"/>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8" creationId="{817892F3-AA18-4C8B-9FC6-1477C99D98AA}"/>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9" creationId="{E8391D20-6F6F-41A5-8D72-E6EFB37B6AD6}"/>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0" creationId="{AE84CF08-E9C6-4F5A-905E-2B531B02BF55}"/>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1" creationId="{59F73885-F362-4783-AAD2-D51A1DB425F2}"/>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2" creationId="{CCFFCDC8-0ED3-468B-8100-D303F187B2FB}"/>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3" creationId="{D27F20D5-8EEB-4DF0-985E-0AAC87AECB68}"/>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4" creationId="{0E87F512-E35D-4323-94C5-E4A8EBA563B1}"/>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5" creationId="{56A2B37F-80A2-46EB-B1FC-B4B5C1867C9C}"/>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6" creationId="{16E20774-A290-4855-9939-2B76407B0B6A}"/>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7" creationId="{B573A799-BD3A-476D-A257-FB58255C5740}"/>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8" creationId="{9457753C-C854-438D-B2ED-EE4E8DEC88DB}"/>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19" creationId="{6D389608-6A51-4AFF-AD9F-6412C249158E}"/>
          </ac:graphicFrameMkLst>
        </pc:graphicFrameChg>
        <pc:graphicFrameChg chg="add del mod">
          <ac:chgData name="Nick Rogers" userId="ea302dbf-9697-42ba-9f47-386747c3b767" providerId="ADAL" clId="{AF5DF155-7799-4D04-9300-CFF994C95F08}" dt="2021-12-29T22:05:18.470" v="4265"/>
          <ac:graphicFrameMkLst>
            <pc:docMk/>
            <pc:sldMk cId="1955220827" sldId="289"/>
            <ac:graphicFrameMk id="20" creationId="{AFD22810-5052-4C58-A7BC-637BE5AE8668}"/>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22" creationId="{027889F5-582A-446D-8E66-E2C2650D13F7}"/>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23" creationId="{6815141A-FC26-4A7A-A0B6-FDB945F5AB65}"/>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24" creationId="{01114CD1-8ED1-4395-A891-52BF8A494AD5}"/>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25" creationId="{547263AF-2F6E-49DF-BF53-89C8157F3B22}"/>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26" creationId="{25627DE9-3621-47A5-A05A-492ECB3E06CC}"/>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27" creationId="{CAFE1CDA-F7BA-4314-B32D-AF57B3FDE24D}"/>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28" creationId="{FBFA2ACB-221B-40AA-A290-D2C5F902B67D}"/>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29" creationId="{974DEC0E-6A90-4AF4-8B54-46A65A0CB891}"/>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30" creationId="{A7D23854-6690-402A-9843-A257A103CE1E}"/>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31" creationId="{3ED1F827-E676-4979-9B54-DCD8F9488796}"/>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32" creationId="{61511A95-FB04-4870-A671-EA050DABE025}"/>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33" creationId="{2AE8CEA4-5C35-421C-B3F3-4108ADFDA621}"/>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34" creationId="{19741B35-E97D-40A5-A873-7C9F8ACBD399}"/>
          </ac:graphicFrameMkLst>
        </pc:graphicFrameChg>
        <pc:graphicFrameChg chg="add del mod">
          <ac:chgData name="Nick Rogers" userId="ea302dbf-9697-42ba-9f47-386747c3b767" providerId="ADAL" clId="{AF5DF155-7799-4D04-9300-CFF994C95F08}" dt="2021-12-29T22:05:23.974" v="4271"/>
          <ac:graphicFrameMkLst>
            <pc:docMk/>
            <pc:sldMk cId="1955220827" sldId="289"/>
            <ac:graphicFrameMk id="35" creationId="{7D29F52C-7933-46F7-99A7-523F4830E284}"/>
          </ac:graphicFrameMkLst>
        </pc:graphicFrameChg>
      </pc:sldChg>
      <pc:sldChg chg="addSp modSp new mod ord modNotesTx">
        <pc:chgData name="Nick Rogers" userId="ea302dbf-9697-42ba-9f47-386747c3b767" providerId="ADAL" clId="{AF5DF155-7799-4D04-9300-CFF994C95F08}" dt="2021-12-30T02:05:34.849" v="6018" actId="20577"/>
        <pc:sldMkLst>
          <pc:docMk/>
          <pc:sldMk cId="2491391798" sldId="290"/>
        </pc:sldMkLst>
        <pc:spChg chg="add mod">
          <ac:chgData name="Nick Rogers" userId="ea302dbf-9697-42ba-9f47-386747c3b767" providerId="ADAL" clId="{AF5DF155-7799-4D04-9300-CFF994C95F08}" dt="2021-12-30T01:57:57.767" v="5608" actId="20577"/>
          <ac:spMkLst>
            <pc:docMk/>
            <pc:sldMk cId="2491391798" sldId="290"/>
            <ac:spMk id="2" creationId="{16B1816E-C1CB-4941-99D5-39B3AA732AD0}"/>
          </ac:spMkLst>
        </pc:spChg>
        <pc:spChg chg="add mod">
          <ac:chgData name="Nick Rogers" userId="ea302dbf-9697-42ba-9f47-386747c3b767" providerId="ADAL" clId="{AF5DF155-7799-4D04-9300-CFF994C95F08}" dt="2021-12-30T02:04:27.547" v="5828" actId="20577"/>
          <ac:spMkLst>
            <pc:docMk/>
            <pc:sldMk cId="2491391798" sldId="290"/>
            <ac:spMk id="3" creationId="{EBA9CF20-9EED-4A7E-86FC-52D7DBA682DB}"/>
          </ac:spMkLst>
        </pc:spChg>
        <pc:graphicFrameChg chg="add mod modGraphic">
          <ac:chgData name="Nick Rogers" userId="ea302dbf-9697-42ba-9f47-386747c3b767" providerId="ADAL" clId="{AF5DF155-7799-4D04-9300-CFF994C95F08}" dt="2021-12-30T02:03:14.106" v="5803" actId="20577"/>
          <ac:graphicFrameMkLst>
            <pc:docMk/>
            <pc:sldMk cId="2491391798" sldId="290"/>
            <ac:graphicFrameMk id="4" creationId="{9CB95AD5-539F-43E1-BC2B-2600A790DF7A}"/>
          </ac:graphicFrameMkLst>
        </pc:graphicFrameChg>
      </pc:sldChg>
      <pc:sldChg chg="add modNotesTx">
        <pc:chgData name="Nick Rogers" userId="ea302dbf-9697-42ba-9f47-386747c3b767" providerId="ADAL" clId="{AF5DF155-7799-4D04-9300-CFF994C95F08}" dt="2022-01-12T04:51:21.143" v="18620" actId="20577"/>
        <pc:sldMkLst>
          <pc:docMk/>
          <pc:sldMk cId="3548241358" sldId="291"/>
        </pc:sldMkLst>
      </pc:sldChg>
      <pc:sldChg chg="addSp modSp new mod ord modNotesTx">
        <pc:chgData name="Nick Rogers" userId="ea302dbf-9697-42ba-9f47-386747c3b767" providerId="ADAL" clId="{AF5DF155-7799-4D04-9300-CFF994C95F08}" dt="2022-01-13T03:31:58.019" v="21338" actId="20577"/>
        <pc:sldMkLst>
          <pc:docMk/>
          <pc:sldMk cId="1318455668" sldId="292"/>
        </pc:sldMkLst>
        <pc:spChg chg="add mod">
          <ac:chgData name="Nick Rogers" userId="ea302dbf-9697-42ba-9f47-386747c3b767" providerId="ADAL" clId="{AF5DF155-7799-4D04-9300-CFF994C95F08}" dt="2022-01-12T21:26:33.761" v="18657" actId="20577"/>
          <ac:spMkLst>
            <pc:docMk/>
            <pc:sldMk cId="1318455668" sldId="292"/>
            <ac:spMk id="2" creationId="{6FC8625F-507C-4DDA-B140-6B0BE9532027}"/>
          </ac:spMkLst>
        </pc:spChg>
        <pc:spChg chg="add mod">
          <ac:chgData name="Nick Rogers" userId="ea302dbf-9697-42ba-9f47-386747c3b767" providerId="ADAL" clId="{AF5DF155-7799-4D04-9300-CFF994C95F08}" dt="2022-01-12T22:20:20.791" v="18850" actId="1076"/>
          <ac:spMkLst>
            <pc:docMk/>
            <pc:sldMk cId="1318455668" sldId="292"/>
            <ac:spMk id="5" creationId="{0540AF84-9A79-43CB-9490-AA1AA3E2414E}"/>
          </ac:spMkLst>
        </pc:spChg>
        <pc:spChg chg="add mod">
          <ac:chgData name="Nick Rogers" userId="ea302dbf-9697-42ba-9f47-386747c3b767" providerId="ADAL" clId="{AF5DF155-7799-4D04-9300-CFF994C95F08}" dt="2022-01-12T22:19:39.085" v="18825" actId="1076"/>
          <ac:spMkLst>
            <pc:docMk/>
            <pc:sldMk cId="1318455668" sldId="292"/>
            <ac:spMk id="6" creationId="{7916140A-285A-4116-8DC2-ED9F930FA267}"/>
          </ac:spMkLst>
        </pc:spChg>
        <pc:spChg chg="add mod">
          <ac:chgData name="Nick Rogers" userId="ea302dbf-9697-42ba-9f47-386747c3b767" providerId="ADAL" clId="{AF5DF155-7799-4D04-9300-CFF994C95F08}" dt="2022-01-12T22:19:14.978" v="18816" actId="1076"/>
          <ac:spMkLst>
            <pc:docMk/>
            <pc:sldMk cId="1318455668" sldId="292"/>
            <ac:spMk id="7" creationId="{23EF57E3-B1E0-46F6-A835-231E679DF98D}"/>
          </ac:spMkLst>
        </pc:spChg>
        <pc:spChg chg="add mod">
          <ac:chgData name="Nick Rogers" userId="ea302dbf-9697-42ba-9f47-386747c3b767" providerId="ADAL" clId="{AF5DF155-7799-4D04-9300-CFF994C95F08}" dt="2022-01-12T22:19:26.224" v="18823" actId="1038"/>
          <ac:spMkLst>
            <pc:docMk/>
            <pc:sldMk cId="1318455668" sldId="292"/>
            <ac:spMk id="8" creationId="{7721C548-DD6A-489F-B480-257D8FCA30F5}"/>
          </ac:spMkLst>
        </pc:spChg>
        <pc:spChg chg="add mod">
          <ac:chgData name="Nick Rogers" userId="ea302dbf-9697-42ba-9f47-386747c3b767" providerId="ADAL" clId="{AF5DF155-7799-4D04-9300-CFF994C95F08}" dt="2022-01-12T22:15:33.336" v="18750" actId="1076"/>
          <ac:spMkLst>
            <pc:docMk/>
            <pc:sldMk cId="1318455668" sldId="292"/>
            <ac:spMk id="9" creationId="{943AD5D9-993A-4A78-9E24-1F9BB07C5716}"/>
          </ac:spMkLst>
        </pc:spChg>
        <pc:picChg chg="add mod">
          <ac:chgData name="Nick Rogers" userId="ea302dbf-9697-42ba-9f47-386747c3b767" providerId="ADAL" clId="{AF5DF155-7799-4D04-9300-CFF994C95F08}" dt="2022-01-12T22:14:44.012" v="18733" actId="1076"/>
          <ac:picMkLst>
            <pc:docMk/>
            <pc:sldMk cId="1318455668" sldId="292"/>
            <ac:picMk id="4" creationId="{B9E445AE-EBF8-4E65-AF85-30F9A0454398}"/>
          </ac:picMkLst>
        </pc:picChg>
        <pc:cxnChg chg="add mod">
          <ac:chgData name="Nick Rogers" userId="ea302dbf-9697-42ba-9f47-386747c3b767" providerId="ADAL" clId="{AF5DF155-7799-4D04-9300-CFF994C95F08}" dt="2022-01-12T22:15:59.412" v="18754" actId="1582"/>
          <ac:cxnSpMkLst>
            <pc:docMk/>
            <pc:sldMk cId="1318455668" sldId="292"/>
            <ac:cxnSpMk id="11" creationId="{FD5E3380-8D8E-4B8B-8781-F76AC935D077}"/>
          </ac:cxnSpMkLst>
        </pc:cxnChg>
        <pc:cxnChg chg="add mod">
          <ac:chgData name="Nick Rogers" userId="ea302dbf-9697-42ba-9f47-386747c3b767" providerId="ADAL" clId="{AF5DF155-7799-4D04-9300-CFF994C95F08}" dt="2022-01-12T22:20:26.913" v="18852" actId="14100"/>
          <ac:cxnSpMkLst>
            <pc:docMk/>
            <pc:sldMk cId="1318455668" sldId="292"/>
            <ac:cxnSpMk id="12" creationId="{5A0CF01F-1ABA-4692-AD80-66B7B6CEC44B}"/>
          </ac:cxnSpMkLst>
        </pc:cxnChg>
        <pc:cxnChg chg="add mod">
          <ac:chgData name="Nick Rogers" userId="ea302dbf-9697-42ba-9f47-386747c3b767" providerId="ADAL" clId="{AF5DF155-7799-4D04-9300-CFF994C95F08}" dt="2022-01-12T22:16:48.920" v="18768" actId="208"/>
          <ac:cxnSpMkLst>
            <pc:docMk/>
            <pc:sldMk cId="1318455668" sldId="292"/>
            <ac:cxnSpMk id="15" creationId="{86E733F2-3D5E-4EBA-88F7-D958ABBE2D9D}"/>
          </ac:cxnSpMkLst>
        </pc:cxnChg>
        <pc:cxnChg chg="add mod">
          <ac:chgData name="Nick Rogers" userId="ea302dbf-9697-42ba-9f47-386747c3b767" providerId="ADAL" clId="{AF5DF155-7799-4D04-9300-CFF994C95F08}" dt="2022-01-12T22:17:09.426" v="18776" actId="14100"/>
          <ac:cxnSpMkLst>
            <pc:docMk/>
            <pc:sldMk cId="1318455668" sldId="292"/>
            <ac:cxnSpMk id="19" creationId="{58193121-7211-43C2-9EC5-D0B7B7D5FDA7}"/>
          </ac:cxnSpMkLst>
        </pc:cxnChg>
        <pc:cxnChg chg="add mod">
          <ac:chgData name="Nick Rogers" userId="ea302dbf-9697-42ba-9f47-386747c3b767" providerId="ADAL" clId="{AF5DF155-7799-4D04-9300-CFF994C95F08}" dt="2022-01-12T22:17:28.988" v="18781" actId="14100"/>
          <ac:cxnSpMkLst>
            <pc:docMk/>
            <pc:sldMk cId="1318455668" sldId="292"/>
            <ac:cxnSpMk id="23" creationId="{D7D40D4A-069E-478A-AC01-FEC369A77276}"/>
          </ac:cxnSpMkLst>
        </pc:cxnChg>
      </pc:sldChg>
    </pc:docChg>
  </pc:docChgLst>
  <pc:docChgLst>
    <pc:chgData name="Nick Rogers" userId="ea302dbf-9697-42ba-9f47-386747c3b767" providerId="ADAL" clId="{F381DCDC-8A66-4DE3-80F1-D1AFC61D56DD}"/>
    <pc:docChg chg="modSld">
      <pc:chgData name="Nick Rogers" userId="ea302dbf-9697-42ba-9f47-386747c3b767" providerId="ADAL" clId="{F381DCDC-8A66-4DE3-80F1-D1AFC61D56DD}" dt="2021-12-07T21:52:23.868" v="3" actId="20577"/>
      <pc:docMkLst>
        <pc:docMk/>
      </pc:docMkLst>
      <pc:sldChg chg="modSp mod">
        <pc:chgData name="Nick Rogers" userId="ea302dbf-9697-42ba-9f47-386747c3b767" providerId="ADAL" clId="{F381DCDC-8A66-4DE3-80F1-D1AFC61D56DD}" dt="2021-12-07T21:52:23.868" v="3" actId="20577"/>
        <pc:sldMkLst>
          <pc:docMk/>
          <pc:sldMk cId="4126803955" sldId="256"/>
        </pc:sldMkLst>
        <pc:spChg chg="mod">
          <ac:chgData name="Nick Rogers" userId="ea302dbf-9697-42ba-9f47-386747c3b767" providerId="ADAL" clId="{F381DCDC-8A66-4DE3-80F1-D1AFC61D56DD}" dt="2021-12-07T21:52:23.868" v="3" actId="20577"/>
          <ac:spMkLst>
            <pc:docMk/>
            <pc:sldMk cId="4126803955" sldId="256"/>
            <ac:spMk id="3" creationId="{00000000-0000-0000-0000-000000000000}"/>
          </ac:spMkLst>
        </pc:spChg>
      </pc:sldChg>
    </pc:docChg>
  </pc:docChgLst>
</pc:chgInfo>
</file>

<file path=ppt/media/image1.jpg>
</file>

<file path=ppt/media/image10.bmp>
</file>

<file path=ppt/media/image11.jpg>
</file>

<file path=ppt/media/image2.JPG>
</file>

<file path=ppt/media/image3.jp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EC5BAF-E7C5-4125-A058-E7060D03E814}" type="datetimeFigureOut">
              <a:rPr lang="en-US" smtClean="0"/>
              <a:t>1/13/2022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197A7B-508A-4B73-B857-45D2C968485B}" type="slidenum">
              <a:rPr lang="en-US" smtClean="0"/>
              <a:t>‹#›</a:t>
            </a:fld>
            <a:endParaRPr lang="en-US"/>
          </a:p>
        </p:txBody>
      </p:sp>
    </p:spTree>
    <p:extLst>
      <p:ext uri="{BB962C8B-B14F-4D97-AF65-F5344CB8AC3E}">
        <p14:creationId xmlns:p14="http://schemas.microsoft.com/office/powerpoint/2010/main" val="3412264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Hi everyone. For those of you that don’t know, my name is Nick, I’m team lead of the Inventory team. Welcome to my tech talk. Today I am going to be talking about something that we may not have much use for here at DealerOn, but it’s something that’s interested me for a few years now, assembly language programming, specifically for the 6502 processor. That’s the brand of processor that powered many home computers and video game systems in the 70s and 80s. </a:t>
            </a:r>
            <a:r>
              <a:rPr lang="en-US"/>
              <a:t>I’ve </a:t>
            </a:r>
            <a:r>
              <a:rPr lang="en-US" dirty="0"/>
              <a:t>always been into retro gaming, as you can see here,</a:t>
            </a:r>
            <a:endParaRPr lang="en-US" dirty="0">
              <a:solidFill>
                <a:schemeClr val="bg1"/>
              </a:solidFill>
            </a:endParaRPr>
          </a:p>
        </p:txBody>
      </p:sp>
      <p:sp>
        <p:nvSpPr>
          <p:cNvPr id="4" name="Slide Number Placeholder 3"/>
          <p:cNvSpPr>
            <a:spLocks noGrp="1"/>
          </p:cNvSpPr>
          <p:nvPr>
            <p:ph type="sldNum" sz="quarter" idx="10"/>
          </p:nvPr>
        </p:nvSpPr>
        <p:spPr/>
        <p:txBody>
          <a:bodyPr/>
          <a:lstStyle/>
          <a:p>
            <a:fld id="{B2197A7B-508A-4B73-B857-45D2C968485B}" type="slidenum">
              <a:rPr lang="en-US" smtClean="0"/>
              <a:t>1</a:t>
            </a:fld>
            <a:endParaRPr lang="en-US"/>
          </a:p>
        </p:txBody>
      </p:sp>
    </p:spTree>
    <p:extLst>
      <p:ext uri="{BB962C8B-B14F-4D97-AF65-F5344CB8AC3E}">
        <p14:creationId xmlns:p14="http://schemas.microsoft.com/office/powerpoint/2010/main" val="3119561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I said, there are 56 opcodes, and almost all of them deal with modifying numbers or with control flow. I won’t go into all of them, but I’ll touch on some of the major ones.</a:t>
            </a:r>
          </a:p>
        </p:txBody>
      </p:sp>
      <p:sp>
        <p:nvSpPr>
          <p:cNvPr id="4" name="Slide Number Placeholder 3"/>
          <p:cNvSpPr>
            <a:spLocks noGrp="1"/>
          </p:cNvSpPr>
          <p:nvPr>
            <p:ph type="sldNum" sz="quarter" idx="5"/>
          </p:nvPr>
        </p:nvSpPr>
        <p:spPr/>
        <p:txBody>
          <a:bodyPr/>
          <a:lstStyle/>
          <a:p>
            <a:fld id="{B2197A7B-508A-4B73-B857-45D2C968485B}" type="slidenum">
              <a:rPr lang="en-US" smtClean="0"/>
              <a:t>11</a:t>
            </a:fld>
            <a:endParaRPr lang="en-US"/>
          </a:p>
        </p:txBody>
      </p:sp>
    </p:spTree>
    <p:extLst>
      <p:ext uri="{BB962C8B-B14F-4D97-AF65-F5344CB8AC3E}">
        <p14:creationId xmlns:p14="http://schemas.microsoft.com/office/powerpoint/2010/main" val="39979983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first with LDA, which means load a value into the accumulator. Each opcode supports multiple addressing modes, meaning where does the value come from. You can see there that these are all LDA, but the opcode differs based on where the value is loaded from. There’s immediate, which means load the literal value hex 42 into the accumulator. The rest are for memory locations. There’s a special case for the “zero page” or the first 256 bytes of memory. Pages of memory are 256-byte groups of memory (x0 through </a:t>
            </a:r>
            <a:r>
              <a:rPr lang="en-US" dirty="0" err="1"/>
              <a:t>xFF</a:t>
            </a:r>
            <a:r>
              <a:rPr lang="en-US" dirty="0"/>
              <a:t> for example). For the CPU Cycles column, that is roughly how long it takes the CPU to perform that operation. The zero page operations are a bit faster, simply because there’s one less byte to process. Now saving one CPU cycle doesn’t sound like much, even for a 1 MHz processor, but there were some times when programmers had to be really cognizant of the performance of their code. I’ll have more on that later.</a:t>
            </a:r>
          </a:p>
          <a:p>
            <a:endParaRPr lang="en-US" dirty="0"/>
          </a:p>
          <a:p>
            <a:r>
              <a:rPr lang="en-US" dirty="0"/>
              <a:t>For the ones that say indexed, that’s loading the memory address, but offset by the value that’s in the X or Y register. So that isn’t a variable I have there, it relies on the value that is in the X or the Y register when that operation runs.</a:t>
            </a:r>
          </a:p>
        </p:txBody>
      </p:sp>
      <p:sp>
        <p:nvSpPr>
          <p:cNvPr id="4" name="Slide Number Placeholder 3"/>
          <p:cNvSpPr>
            <a:spLocks noGrp="1"/>
          </p:cNvSpPr>
          <p:nvPr>
            <p:ph type="sldNum" sz="quarter" idx="10"/>
          </p:nvPr>
        </p:nvSpPr>
        <p:spPr/>
        <p:txBody>
          <a:bodyPr/>
          <a:lstStyle/>
          <a:p>
            <a:fld id="{B2197A7B-508A-4B73-B857-45D2C968485B}" type="slidenum">
              <a:rPr lang="en-US" smtClean="0"/>
              <a:t>12</a:t>
            </a:fld>
            <a:endParaRPr lang="en-US"/>
          </a:p>
        </p:txBody>
      </p:sp>
    </p:spTree>
    <p:extLst>
      <p:ext uri="{BB962C8B-B14F-4D97-AF65-F5344CB8AC3E}">
        <p14:creationId xmlns:p14="http://schemas.microsoft.com/office/powerpoint/2010/main" val="2000896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there are also two indirect addressing modes, which basically act as a pointer to a different value. The operand must be in the zero page and you have to set either the X or the Y register. The first one there, indexed indirect, the offset is applied to the argument, and the second one the offset is applied to the result. So that’s all the addressing modes there are, let’s talk about some loads and stores.</a:t>
            </a:r>
          </a:p>
        </p:txBody>
      </p:sp>
      <p:sp>
        <p:nvSpPr>
          <p:cNvPr id="4" name="Slide Number Placeholder 3"/>
          <p:cNvSpPr>
            <a:spLocks noGrp="1"/>
          </p:cNvSpPr>
          <p:nvPr>
            <p:ph type="sldNum" sz="quarter" idx="10"/>
          </p:nvPr>
        </p:nvSpPr>
        <p:spPr/>
        <p:txBody>
          <a:bodyPr/>
          <a:lstStyle/>
          <a:p>
            <a:fld id="{B2197A7B-508A-4B73-B857-45D2C968485B}" type="slidenum">
              <a:rPr lang="en-US" smtClean="0"/>
              <a:t>13</a:t>
            </a:fld>
            <a:endParaRPr lang="en-US"/>
          </a:p>
        </p:txBody>
      </p:sp>
    </p:spTree>
    <p:extLst>
      <p:ext uri="{BB962C8B-B14F-4D97-AF65-F5344CB8AC3E}">
        <p14:creationId xmlns:p14="http://schemas.microsoft.com/office/powerpoint/2010/main" val="50315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pretty straightforward, LDA loads into accumulator, LDX into X, LDY into Y. STA stores into accumulator, STX into X, STY into Y. And for all that, ADDR is any memory location or literal value. Except for the stores, you can’t store over a literal value.</a:t>
            </a:r>
          </a:p>
        </p:txBody>
      </p:sp>
      <p:sp>
        <p:nvSpPr>
          <p:cNvPr id="4" name="Slide Number Placeholder 3"/>
          <p:cNvSpPr>
            <a:spLocks noGrp="1"/>
          </p:cNvSpPr>
          <p:nvPr>
            <p:ph type="sldNum" sz="quarter" idx="5"/>
          </p:nvPr>
        </p:nvSpPr>
        <p:spPr/>
        <p:txBody>
          <a:bodyPr/>
          <a:lstStyle/>
          <a:p>
            <a:fld id="{B2197A7B-508A-4B73-B857-45D2C968485B}" type="slidenum">
              <a:rPr lang="en-US" smtClean="0"/>
              <a:t>14</a:t>
            </a:fld>
            <a:endParaRPr lang="en-US"/>
          </a:p>
        </p:txBody>
      </p:sp>
    </p:spTree>
    <p:extLst>
      <p:ext uri="{BB962C8B-B14F-4D97-AF65-F5344CB8AC3E}">
        <p14:creationId xmlns:p14="http://schemas.microsoft.com/office/powerpoint/2010/main" val="3176494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Conditionals work somewhat similarly, you have CMP, CPX, and CPY, and it compares the specified register with the value in the specified memory location. This needs to be followed by a branch operation to transfer execution to a new memory location, and the branch operates on the result of the comparison. How is the result stored?</a:t>
            </a:r>
          </a:p>
        </p:txBody>
      </p:sp>
      <p:sp>
        <p:nvSpPr>
          <p:cNvPr id="4" name="Slide Number Placeholder 3"/>
          <p:cNvSpPr>
            <a:spLocks noGrp="1"/>
          </p:cNvSpPr>
          <p:nvPr>
            <p:ph type="sldNum" sz="quarter" idx="5"/>
          </p:nvPr>
        </p:nvSpPr>
        <p:spPr/>
        <p:txBody>
          <a:bodyPr/>
          <a:lstStyle/>
          <a:p>
            <a:fld id="{B2197A7B-508A-4B73-B857-45D2C968485B}" type="slidenum">
              <a:rPr lang="en-US" smtClean="0"/>
              <a:t>15</a:t>
            </a:fld>
            <a:endParaRPr lang="en-US"/>
          </a:p>
        </p:txBody>
      </p:sp>
    </p:spTree>
    <p:extLst>
      <p:ext uri="{BB962C8B-B14F-4D97-AF65-F5344CB8AC3E}">
        <p14:creationId xmlns:p14="http://schemas.microsoft.com/office/powerpoint/2010/main" val="5930273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 the processor status register. This is a byte with 6 bit flags that get set based on the results of every operation in the CPU. Z is the most important flag you would check, that bit would be set when a 0 value was loaded into a register. It would then remain set so you’d then need to manually turn it off after checking it. That’s actually kind of annoying, if you try to add without clearing the carry flag, it assumes there was a carry previously and it adds 1 to the result. Z, C, and N would all be set in different ways after comparing two values.</a:t>
            </a:r>
          </a:p>
        </p:txBody>
      </p:sp>
      <p:sp>
        <p:nvSpPr>
          <p:cNvPr id="4" name="Slide Number Placeholder 3"/>
          <p:cNvSpPr>
            <a:spLocks noGrp="1"/>
          </p:cNvSpPr>
          <p:nvPr>
            <p:ph type="sldNum" sz="quarter" idx="10"/>
          </p:nvPr>
        </p:nvSpPr>
        <p:spPr/>
        <p:txBody>
          <a:bodyPr/>
          <a:lstStyle/>
          <a:p>
            <a:fld id="{B2197A7B-508A-4B73-B857-45D2C968485B}" type="slidenum">
              <a:rPr lang="en-US" smtClean="0"/>
              <a:t>16</a:t>
            </a:fld>
            <a:endParaRPr lang="en-US"/>
          </a:p>
        </p:txBody>
      </p:sp>
    </p:spTree>
    <p:extLst>
      <p:ext uri="{BB962C8B-B14F-4D97-AF65-F5344CB8AC3E}">
        <p14:creationId xmlns:p14="http://schemas.microsoft.com/office/powerpoint/2010/main" val="31619288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comparison is really just subtracting the two values. If they are equal, the Z flag would be set, if they aren’t, it would be cleared. You can then determine less than or greater than by checking the C flag. Ultimately, all these flags are used for flow control operations.</a:t>
            </a:r>
          </a:p>
        </p:txBody>
      </p:sp>
      <p:sp>
        <p:nvSpPr>
          <p:cNvPr id="4" name="Slide Number Placeholder 3"/>
          <p:cNvSpPr>
            <a:spLocks noGrp="1"/>
          </p:cNvSpPr>
          <p:nvPr>
            <p:ph type="sldNum" sz="quarter" idx="10"/>
          </p:nvPr>
        </p:nvSpPr>
        <p:spPr/>
        <p:txBody>
          <a:bodyPr/>
          <a:lstStyle/>
          <a:p>
            <a:fld id="{B2197A7B-508A-4B73-B857-45D2C968485B}" type="slidenum">
              <a:rPr lang="en-US" smtClean="0"/>
              <a:t>17</a:t>
            </a:fld>
            <a:endParaRPr lang="en-US"/>
          </a:p>
        </p:txBody>
      </p:sp>
    </p:spTree>
    <p:extLst>
      <p:ext uri="{BB962C8B-B14F-4D97-AF65-F5344CB8AC3E}">
        <p14:creationId xmlns:p14="http://schemas.microsoft.com/office/powerpoint/2010/main" val="3672493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VAL is a signed integer, it means the number of bytes to move forward or backward in the program. We’re limited to this range of values, however we do have the ability to jump directly to program addresses.</a:t>
            </a:r>
          </a:p>
        </p:txBody>
      </p:sp>
      <p:sp>
        <p:nvSpPr>
          <p:cNvPr id="4" name="Slide Number Placeholder 3"/>
          <p:cNvSpPr>
            <a:spLocks noGrp="1"/>
          </p:cNvSpPr>
          <p:nvPr>
            <p:ph type="sldNum" sz="quarter" idx="10"/>
          </p:nvPr>
        </p:nvSpPr>
        <p:spPr/>
        <p:txBody>
          <a:bodyPr/>
          <a:lstStyle/>
          <a:p>
            <a:fld id="{B2197A7B-508A-4B73-B857-45D2C968485B}" type="slidenum">
              <a:rPr lang="en-US" smtClean="0"/>
              <a:t>18</a:t>
            </a:fld>
            <a:endParaRPr lang="en-US"/>
          </a:p>
        </p:txBody>
      </p:sp>
    </p:spTree>
    <p:extLst>
      <p:ext uri="{BB962C8B-B14F-4D97-AF65-F5344CB8AC3E}">
        <p14:creationId xmlns:p14="http://schemas.microsoft.com/office/powerpoint/2010/main" val="22933870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Jump is the equivalent of a </a:t>
            </a:r>
            <a:r>
              <a:rPr lang="en-US" dirty="0" err="1"/>
              <a:t>goto</a:t>
            </a:r>
            <a:r>
              <a:rPr lang="en-US" dirty="0"/>
              <a:t>. You can jump directly or indirectly. JSR is a jump with also pushing the current program counter onto the stack so it knows where to return to when you hit RTS, return from subroutine. RTI is used for interrupts, that’s where it pulls the value of the P register from the stack as well.</a:t>
            </a:r>
          </a:p>
        </p:txBody>
      </p:sp>
      <p:sp>
        <p:nvSpPr>
          <p:cNvPr id="4" name="Slide Number Placeholder 3"/>
          <p:cNvSpPr>
            <a:spLocks noGrp="1"/>
          </p:cNvSpPr>
          <p:nvPr>
            <p:ph type="sldNum" sz="quarter" idx="10"/>
          </p:nvPr>
        </p:nvSpPr>
        <p:spPr/>
        <p:txBody>
          <a:bodyPr/>
          <a:lstStyle/>
          <a:p>
            <a:fld id="{B2197A7B-508A-4B73-B857-45D2C968485B}" type="slidenum">
              <a:rPr lang="en-US" smtClean="0"/>
              <a:t>19</a:t>
            </a:fld>
            <a:endParaRPr lang="en-US"/>
          </a:p>
        </p:txBody>
      </p:sp>
    </p:spTree>
    <p:extLst>
      <p:ext uri="{BB962C8B-B14F-4D97-AF65-F5344CB8AC3E}">
        <p14:creationId xmlns:p14="http://schemas.microsoft.com/office/powerpoint/2010/main" val="11142487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Going back to branches, if you want to branch for more than 128 bytes, you will get an error when assembling your code if you try to do that. What you can do instead is invert the condition to branch a single instruction and then do an unconditional jump to the target that you wanted. The assembler I’m using is called ca65 and it actually does do this behind the scenes, as well as support the colon-plus syntax you see there.</a:t>
            </a:r>
          </a:p>
        </p:txBody>
      </p:sp>
      <p:sp>
        <p:nvSpPr>
          <p:cNvPr id="4" name="Slide Number Placeholder 3"/>
          <p:cNvSpPr>
            <a:spLocks noGrp="1"/>
          </p:cNvSpPr>
          <p:nvPr>
            <p:ph type="sldNum" sz="quarter" idx="5"/>
          </p:nvPr>
        </p:nvSpPr>
        <p:spPr/>
        <p:txBody>
          <a:bodyPr/>
          <a:lstStyle/>
          <a:p>
            <a:fld id="{B2197A7B-508A-4B73-B857-45D2C968485B}" type="slidenum">
              <a:rPr lang="en-US" smtClean="0"/>
              <a:t>20</a:t>
            </a:fld>
            <a:endParaRPr lang="en-US"/>
          </a:p>
        </p:txBody>
      </p:sp>
    </p:spTree>
    <p:extLst>
      <p:ext uri="{BB962C8B-B14F-4D97-AF65-F5344CB8AC3E}">
        <p14:creationId xmlns:p14="http://schemas.microsoft.com/office/powerpoint/2010/main" val="874103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This is me, circa 1994, with my grandma and cousin and brother, getting the high score on Donald Duck’s Alphabet Adventure for DOS. So I started pretty young with computers. Also, show of hands in the chat, who wasn’t born yet in 1994? I would like everyone to know that that computer is still there in my grandpa’s office. It runs Windows 98 now though.</a:t>
            </a:r>
          </a:p>
        </p:txBody>
      </p:sp>
      <p:sp>
        <p:nvSpPr>
          <p:cNvPr id="4" name="Slide Number Placeholder 3"/>
          <p:cNvSpPr>
            <a:spLocks noGrp="1"/>
          </p:cNvSpPr>
          <p:nvPr>
            <p:ph type="sldNum" sz="quarter" idx="10"/>
          </p:nvPr>
        </p:nvSpPr>
        <p:spPr/>
        <p:txBody>
          <a:bodyPr/>
          <a:lstStyle/>
          <a:p>
            <a:fld id="{B2197A7B-508A-4B73-B857-45D2C968485B}" type="slidenum">
              <a:rPr lang="en-US" smtClean="0"/>
              <a:t>2</a:t>
            </a:fld>
            <a:endParaRPr lang="en-US"/>
          </a:p>
        </p:txBody>
      </p:sp>
    </p:spTree>
    <p:extLst>
      <p:ext uri="{BB962C8B-B14F-4D97-AF65-F5344CB8AC3E}">
        <p14:creationId xmlns:p14="http://schemas.microsoft.com/office/powerpoint/2010/main" val="27253469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21</a:t>
            </a:fld>
            <a:endParaRPr lang="en-US"/>
          </a:p>
        </p:txBody>
      </p:sp>
    </p:spTree>
    <p:extLst>
      <p:ext uri="{BB962C8B-B14F-4D97-AF65-F5344CB8AC3E}">
        <p14:creationId xmlns:p14="http://schemas.microsoft.com/office/powerpoint/2010/main" val="13636188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isn’t anything for multiplication or division, you may have to get clever with shifting bits </a:t>
            </a:r>
            <a:r>
              <a:rPr lang="en-US"/>
              <a:t>and adding in a loop.</a:t>
            </a:r>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22</a:t>
            </a:fld>
            <a:endParaRPr lang="en-US"/>
          </a:p>
        </p:txBody>
      </p:sp>
    </p:spTree>
    <p:extLst>
      <p:ext uri="{BB962C8B-B14F-4D97-AF65-F5344CB8AC3E}">
        <p14:creationId xmlns:p14="http://schemas.microsoft.com/office/powerpoint/2010/main" val="38017837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23</a:t>
            </a:fld>
            <a:endParaRPr lang="en-US"/>
          </a:p>
        </p:txBody>
      </p:sp>
    </p:spTree>
    <p:extLst>
      <p:ext uri="{BB962C8B-B14F-4D97-AF65-F5344CB8AC3E}">
        <p14:creationId xmlns:p14="http://schemas.microsoft.com/office/powerpoint/2010/main" val="1107444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hardware specs of the NES. The CPU is that chip made by Ricoh, it’s 100% compatible with the 6502 architecture. The PPU is the graphics chip. You got a generous 2 kilobytes of work RAM and video RAM. The display resolution is 512 by 480 pixels, but only a quarter of that, 256 by 240 was visible on the screen at a time. The off-screen regions were used either for setting up graphics, or for implementing scrolling. I’ll have more on that a little bit later. Finally there are 48 colors, and 5 sound channels. 2 main square waves, 1 triangle wave for bass notes, 1 white noise for percussion, and 1 for PCM encoded digital audio. That was rarely used because game cartridges usually didn’t have enough space to store much audio.</a:t>
            </a:r>
          </a:p>
        </p:txBody>
      </p:sp>
      <p:sp>
        <p:nvSpPr>
          <p:cNvPr id="4" name="Slide Number Placeholder 3"/>
          <p:cNvSpPr>
            <a:spLocks noGrp="1"/>
          </p:cNvSpPr>
          <p:nvPr>
            <p:ph type="sldNum" sz="quarter" idx="10"/>
          </p:nvPr>
        </p:nvSpPr>
        <p:spPr/>
        <p:txBody>
          <a:bodyPr/>
          <a:lstStyle/>
          <a:p>
            <a:fld id="{B2197A7B-508A-4B73-B857-45D2C968485B}" type="slidenum">
              <a:rPr lang="en-US" smtClean="0"/>
              <a:t>24</a:t>
            </a:fld>
            <a:endParaRPr lang="en-US"/>
          </a:p>
        </p:txBody>
      </p:sp>
    </p:spTree>
    <p:extLst>
      <p:ext uri="{BB962C8B-B14F-4D97-AF65-F5344CB8AC3E}">
        <p14:creationId xmlns:p14="http://schemas.microsoft.com/office/powerpoint/2010/main" val="31915431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map of the NES’s system memory. There’s 64 K of RAM, the first 2K is the work RAM, that’s basically your workspace for the currently running game cartridge. That runs from 0 to 7FF. Then after that, there’s three additional mirrors of the work RAM. Certain regions are duplicated, or mirrored, in the NES’s memory, simply because it allows the CPU to ignore some of the bits of a memory address. The CPU can be doing a lot, and if it can get by with not setting all of the bits of an address, so it can be more performant at the cost of some memory. The green section here is actually 8 bytes, repeated over and over for 8K. These are some special memory locations mapped to the graphics chip, and because they’re so frequently used, the CPU wants to be as sloppy as it can because fast performance there is critical. Then there’s 16K for graphics data, for the graphics tiles currently on the screen, and finally 32K for the game cartridge. The game cartridge is plugged directly into the system memory. One thing that may help if you’re a modern developer doing this, pretend all you have to work with is C# byte 2048 array.</a:t>
            </a:r>
          </a:p>
        </p:txBody>
      </p:sp>
      <p:sp>
        <p:nvSpPr>
          <p:cNvPr id="4" name="Slide Number Placeholder 3"/>
          <p:cNvSpPr>
            <a:spLocks noGrp="1"/>
          </p:cNvSpPr>
          <p:nvPr>
            <p:ph type="sldNum" sz="quarter" idx="10"/>
          </p:nvPr>
        </p:nvSpPr>
        <p:spPr/>
        <p:txBody>
          <a:bodyPr/>
          <a:lstStyle/>
          <a:p>
            <a:fld id="{B2197A7B-508A-4B73-B857-45D2C968485B}" type="slidenum">
              <a:rPr lang="en-US" smtClean="0"/>
              <a:t>25</a:t>
            </a:fld>
            <a:endParaRPr lang="en-US"/>
          </a:p>
        </p:txBody>
      </p:sp>
    </p:spTree>
    <p:extLst>
      <p:ext uri="{BB962C8B-B14F-4D97-AF65-F5344CB8AC3E}">
        <p14:creationId xmlns:p14="http://schemas.microsoft.com/office/powerpoint/2010/main" val="37173287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again, that’s 32K for the game, but most games are larger than 32 K. I looked it up, and Mega Man 2 is 256K. Some games were up to 1 MB. Remember how the CPU can’t address anything past 64 KB? How can games be larger than that, then, and still work on the system? Does anyone know what they do there?</a:t>
            </a:r>
          </a:p>
        </p:txBody>
      </p:sp>
      <p:sp>
        <p:nvSpPr>
          <p:cNvPr id="4" name="Slide Number Placeholder 3"/>
          <p:cNvSpPr>
            <a:spLocks noGrp="1"/>
          </p:cNvSpPr>
          <p:nvPr>
            <p:ph type="sldNum" sz="quarter" idx="10"/>
          </p:nvPr>
        </p:nvSpPr>
        <p:spPr/>
        <p:txBody>
          <a:bodyPr/>
          <a:lstStyle/>
          <a:p>
            <a:fld id="{B2197A7B-508A-4B73-B857-45D2C968485B}" type="slidenum">
              <a:rPr lang="en-US" smtClean="0"/>
              <a:t>26</a:t>
            </a:fld>
            <a:endParaRPr lang="en-US"/>
          </a:p>
        </p:txBody>
      </p:sp>
    </p:spTree>
    <p:extLst>
      <p:ext uri="{BB962C8B-B14F-4D97-AF65-F5344CB8AC3E}">
        <p14:creationId xmlns:p14="http://schemas.microsoft.com/office/powerpoint/2010/main" val="39208998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games support something called bank switching. The cartridge comes with some special hardware called a mapper to allow the cartridge to swap out which 16K regions are accessible by the CPU. Typically that was handled by the CPU attempting to read a special memory address mapped to the cartridge, and the cartridge intercepting that and re-mapping which banks of memory are being presented to the system.</a:t>
            </a:r>
          </a:p>
        </p:txBody>
      </p:sp>
      <p:sp>
        <p:nvSpPr>
          <p:cNvPr id="4" name="Slide Number Placeholder 3"/>
          <p:cNvSpPr>
            <a:spLocks noGrp="1"/>
          </p:cNvSpPr>
          <p:nvPr>
            <p:ph type="sldNum" sz="quarter" idx="10"/>
          </p:nvPr>
        </p:nvSpPr>
        <p:spPr/>
        <p:txBody>
          <a:bodyPr/>
          <a:lstStyle/>
          <a:p>
            <a:fld id="{B2197A7B-508A-4B73-B857-45D2C968485B}" type="slidenum">
              <a:rPr lang="en-US" smtClean="0"/>
              <a:t>27</a:t>
            </a:fld>
            <a:endParaRPr lang="en-US"/>
          </a:p>
        </p:txBody>
      </p:sp>
    </p:spTree>
    <p:extLst>
      <p:ext uri="{BB962C8B-B14F-4D97-AF65-F5344CB8AC3E}">
        <p14:creationId xmlns:p14="http://schemas.microsoft.com/office/powerpoint/2010/main" val="2258137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typical NES cartridge had a few different components. Starting from the bottom right and moving clockwise, the program ROM had all of your game code, all the machine code bytes baked into the chip. Then the character ROM which had your graphics tiles in an encoded format. The CIC chip is Nintendo’s DRM, games wouldn’t load up if that chip wasn’t present and you had to be a licensed developer in order to get that chip. The mapper is the hardware that handles the bank switching I just talked about. And finally there’s an optional RAM chip that can augment the 2 KB of system RAM, or it can be used for saved game files. If it’s being used for saved games you’d typically also find a battery to keep the RAM powered, to persist its data.</a:t>
            </a:r>
          </a:p>
        </p:txBody>
      </p:sp>
      <p:sp>
        <p:nvSpPr>
          <p:cNvPr id="4" name="Slide Number Placeholder 3"/>
          <p:cNvSpPr>
            <a:spLocks noGrp="1"/>
          </p:cNvSpPr>
          <p:nvPr>
            <p:ph type="sldNum" sz="quarter" idx="5"/>
          </p:nvPr>
        </p:nvSpPr>
        <p:spPr/>
        <p:txBody>
          <a:bodyPr/>
          <a:lstStyle/>
          <a:p>
            <a:fld id="{B2197A7B-508A-4B73-B857-45D2C968485B}" type="slidenum">
              <a:rPr lang="en-US" smtClean="0"/>
              <a:t>28</a:t>
            </a:fld>
            <a:endParaRPr lang="en-US"/>
          </a:p>
        </p:txBody>
      </p:sp>
    </p:spTree>
    <p:extLst>
      <p:ext uri="{BB962C8B-B14F-4D97-AF65-F5344CB8AC3E}">
        <p14:creationId xmlns:p14="http://schemas.microsoft.com/office/powerpoint/2010/main" val="4102968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the graphics in an NES game are 8 by 8 tiles, you can’t draw lines or shapes, you have to compose all your graphics using tiles that are defined in the game’s ROM. These tiles can be sprites or background tiles. Sprites are typically tiles that the player can interact with. They can move independently of the background layer, are animated, or change color. They’re stored in a range of memory called OAM, it’s 256 bytes so a maximum of 64 sprites can be on screen at once. There’s no limit to how many background tiles can be on the screen at once, but they do need to be aligned to an 8 by 8 grid. They’re typically used for things that don’t move on the screen, like your score or the level background.</a:t>
            </a:r>
          </a:p>
        </p:txBody>
      </p:sp>
      <p:sp>
        <p:nvSpPr>
          <p:cNvPr id="4" name="Slide Number Placeholder 3"/>
          <p:cNvSpPr>
            <a:spLocks noGrp="1"/>
          </p:cNvSpPr>
          <p:nvPr>
            <p:ph type="sldNum" sz="quarter" idx="10"/>
          </p:nvPr>
        </p:nvSpPr>
        <p:spPr/>
        <p:txBody>
          <a:bodyPr/>
          <a:lstStyle/>
          <a:p>
            <a:fld id="{B2197A7B-508A-4B73-B857-45D2C968485B}" type="slidenum">
              <a:rPr lang="en-US" smtClean="0"/>
              <a:t>29</a:t>
            </a:fld>
            <a:endParaRPr lang="en-US"/>
          </a:p>
        </p:txBody>
      </p:sp>
    </p:spTree>
    <p:extLst>
      <p:ext uri="{BB962C8B-B14F-4D97-AF65-F5344CB8AC3E}">
        <p14:creationId xmlns:p14="http://schemas.microsoft.com/office/powerpoint/2010/main" val="31341822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Earlier I mentioned that only a small region of the total resolution can be displayed on the screen. These four regions are called </a:t>
            </a:r>
            <a:r>
              <a:rPr lang="en-US" dirty="0" err="1"/>
              <a:t>nametables</a:t>
            </a:r>
            <a:r>
              <a:rPr lang="en-US" dirty="0"/>
              <a:t>, and these are the regions dedicated to the on-screen graphics. Each byte of each </a:t>
            </a:r>
            <a:r>
              <a:rPr lang="en-US" dirty="0" err="1"/>
              <a:t>nametable</a:t>
            </a:r>
            <a:r>
              <a:rPr lang="en-US" dirty="0"/>
              <a:t> controls an 8x8 region of the screen, and to display a specific background tile, you simply need to store the tile index in that desired location. But there’s a catch, the NES doesn’t have enough RAM to handle these four regions distinctly, so two of the regions are mirrored. You use vertical mirroring when you want </a:t>
            </a:r>
            <a:r>
              <a:rPr lang="en-US" dirty="0" err="1"/>
              <a:t>nametables</a:t>
            </a:r>
            <a:r>
              <a:rPr lang="en-US" dirty="0"/>
              <a:t> 1 and 3 to be the same, and horizontal mirroring when you want 2 and 4 to be the same. You can also do a scrolling effect, like you would see in a Mario game as you run along the stage by using </a:t>
            </a:r>
            <a:r>
              <a:rPr lang="en-US"/>
              <a:t>vertical mirroring and incrementing </a:t>
            </a:r>
            <a:r>
              <a:rPr lang="en-US" dirty="0"/>
              <a:t>the bounds of the region that’s visible on the screen. I’ll show some examples on this in a bit.</a:t>
            </a:r>
          </a:p>
        </p:txBody>
      </p:sp>
      <p:sp>
        <p:nvSpPr>
          <p:cNvPr id="4" name="Slide Number Placeholder 3"/>
          <p:cNvSpPr>
            <a:spLocks noGrp="1"/>
          </p:cNvSpPr>
          <p:nvPr>
            <p:ph type="sldNum" sz="quarter" idx="5"/>
          </p:nvPr>
        </p:nvSpPr>
        <p:spPr/>
        <p:txBody>
          <a:bodyPr/>
          <a:lstStyle/>
          <a:p>
            <a:fld id="{B2197A7B-508A-4B73-B857-45D2C968485B}" type="slidenum">
              <a:rPr lang="en-US" smtClean="0"/>
              <a:t>30</a:t>
            </a:fld>
            <a:endParaRPr lang="en-US"/>
          </a:p>
        </p:txBody>
      </p:sp>
    </p:spTree>
    <p:extLst>
      <p:ext uri="{BB962C8B-B14F-4D97-AF65-F5344CB8AC3E}">
        <p14:creationId xmlns:p14="http://schemas.microsoft.com/office/powerpoint/2010/main" val="119979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MOS Technology is the company that introduced this chip architecture in 1975. They came out with the 6501, it was intended to be a cheaper drop-in replacement with a more expensive Motorola processor. Long story short, Motorola sued, the 6502 was born with just enough differences to make it incompatible. It was the chip of choice for those home computers and toys there, in fact Commodore wound up buying MOS in the late 70s.</a:t>
            </a:r>
          </a:p>
        </p:txBody>
      </p:sp>
      <p:sp>
        <p:nvSpPr>
          <p:cNvPr id="4" name="Slide Number Placeholder 3"/>
          <p:cNvSpPr>
            <a:spLocks noGrp="1"/>
          </p:cNvSpPr>
          <p:nvPr>
            <p:ph type="sldNum" sz="quarter" idx="10"/>
          </p:nvPr>
        </p:nvSpPr>
        <p:spPr/>
        <p:txBody>
          <a:bodyPr/>
          <a:lstStyle/>
          <a:p>
            <a:fld id="{B2197A7B-508A-4B73-B857-45D2C968485B}" type="slidenum">
              <a:rPr lang="en-US" smtClean="0"/>
              <a:t>4</a:t>
            </a:fld>
            <a:endParaRPr lang="en-US"/>
          </a:p>
        </p:txBody>
      </p:sp>
    </p:spTree>
    <p:extLst>
      <p:ext uri="{BB962C8B-B14F-4D97-AF65-F5344CB8AC3E}">
        <p14:creationId xmlns:p14="http://schemas.microsoft.com/office/powerpoint/2010/main" val="26218797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NES had interrupts that triggered whenever V-Blank and H-Blank happened. The NES ran at 60 frames per second in NTSC. That’s better than X-Box at least. “Racing the beam” refers to the need to divide the work you’re doing into game logic and graphics logic.  This may sound like a pain, but it was way more frustrating for earlier systems like the Atari. On that system, you really didn’t have much of a choice except work a few pixels ahead of the scanning beam, and if you weren’t quick enough, or if you weren’t perfectly in sync with the TV, you’d just be drawing garbage to the screen.</a:t>
            </a:r>
          </a:p>
        </p:txBody>
      </p:sp>
      <p:sp>
        <p:nvSpPr>
          <p:cNvPr id="4" name="Slide Number Placeholder 3"/>
          <p:cNvSpPr>
            <a:spLocks noGrp="1"/>
          </p:cNvSpPr>
          <p:nvPr>
            <p:ph type="sldNum" sz="quarter" idx="10"/>
          </p:nvPr>
        </p:nvSpPr>
        <p:spPr/>
        <p:txBody>
          <a:bodyPr/>
          <a:lstStyle/>
          <a:p>
            <a:fld id="{B2197A7B-508A-4B73-B857-45D2C968485B}" type="slidenum">
              <a:rPr lang="en-US" smtClean="0"/>
              <a:t>31</a:t>
            </a:fld>
            <a:endParaRPr lang="en-US"/>
          </a:p>
        </p:txBody>
      </p:sp>
    </p:spTree>
    <p:extLst>
      <p:ext uri="{BB962C8B-B14F-4D97-AF65-F5344CB8AC3E}">
        <p14:creationId xmlns:p14="http://schemas.microsoft.com/office/powerpoint/2010/main" val="12204699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more about V-Blank, once the beam hits the bottom of the screen and travels back to the home position, an NMI is raised, or a non-maskable interrupt. While the PPU is active, you need to run both your game logic, and also write into buffers what graphics changes need to happen, whether changes to sprites or the background. Also it’s important to not attempt to draw to the screen outside of V-Blank, otherwise really weird stuff can happen, like garbage appearing on the screen or the game crashing. During the V-Blank period, you need to write your buffered graphic data to the screen. You can reliably copy about 160 bytes of data during V-Blank, so if you have a large transition to do, you can either break it up into several frames, or just disable the PPU to blank the screen and </a:t>
            </a:r>
            <a:r>
              <a:rPr lang="en-US"/>
              <a:t>you can do all your changes at once.</a:t>
            </a:r>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32</a:t>
            </a:fld>
            <a:endParaRPr lang="en-US"/>
          </a:p>
        </p:txBody>
      </p:sp>
    </p:spTree>
    <p:extLst>
      <p:ext uri="{BB962C8B-B14F-4D97-AF65-F5344CB8AC3E}">
        <p14:creationId xmlns:p14="http://schemas.microsoft.com/office/powerpoint/2010/main" val="33070555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thing I’ll talk about is controller input. Your controller input is mapped to 0x4016 for controller 1 and 0x4017 for controller 2. Each button on the controller corresponds to a bit in these memory locations. So for example if I hold up and A, </a:t>
            </a:r>
          </a:p>
        </p:txBody>
      </p:sp>
      <p:sp>
        <p:nvSpPr>
          <p:cNvPr id="4" name="Slide Number Placeholder 3"/>
          <p:cNvSpPr>
            <a:spLocks noGrp="1"/>
          </p:cNvSpPr>
          <p:nvPr>
            <p:ph type="sldNum" sz="quarter" idx="10"/>
          </p:nvPr>
        </p:nvSpPr>
        <p:spPr/>
        <p:txBody>
          <a:bodyPr/>
          <a:lstStyle/>
          <a:p>
            <a:fld id="{B2197A7B-508A-4B73-B857-45D2C968485B}" type="slidenum">
              <a:rPr lang="en-US" smtClean="0"/>
              <a:t>33</a:t>
            </a:fld>
            <a:endParaRPr lang="en-US"/>
          </a:p>
        </p:txBody>
      </p:sp>
    </p:spTree>
    <p:extLst>
      <p:ext uri="{BB962C8B-B14F-4D97-AF65-F5344CB8AC3E}">
        <p14:creationId xmlns:p14="http://schemas.microsoft.com/office/powerpoint/2010/main" val="5774576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translates to hex 88, and I can AND that value to determine which buttons are being held down.</a:t>
            </a:r>
          </a:p>
        </p:txBody>
      </p:sp>
      <p:sp>
        <p:nvSpPr>
          <p:cNvPr id="4" name="Slide Number Placeholder 3"/>
          <p:cNvSpPr>
            <a:spLocks noGrp="1"/>
          </p:cNvSpPr>
          <p:nvPr>
            <p:ph type="sldNum" sz="quarter" idx="5"/>
          </p:nvPr>
        </p:nvSpPr>
        <p:spPr/>
        <p:txBody>
          <a:bodyPr/>
          <a:lstStyle/>
          <a:p>
            <a:fld id="{B2197A7B-508A-4B73-B857-45D2C968485B}" type="slidenum">
              <a:rPr lang="en-US" smtClean="0"/>
              <a:t>34</a:t>
            </a:fld>
            <a:endParaRPr lang="en-US"/>
          </a:p>
        </p:txBody>
      </p:sp>
    </p:spTree>
    <p:extLst>
      <p:ext uri="{BB962C8B-B14F-4D97-AF65-F5344CB8AC3E}">
        <p14:creationId xmlns:p14="http://schemas.microsoft.com/office/powerpoint/2010/main" val="25611364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that’s the end of this PowerPoint, next thing I’m going to do is demo some NES games and attempt to show what’s actually going on in the system while </a:t>
            </a:r>
            <a:r>
              <a:rPr lang="en-US"/>
              <a:t>you’re playing a game.</a:t>
            </a:r>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35</a:t>
            </a:fld>
            <a:endParaRPr lang="en-US"/>
          </a:p>
        </p:txBody>
      </p:sp>
    </p:spTree>
    <p:extLst>
      <p:ext uri="{BB962C8B-B14F-4D97-AF65-F5344CB8AC3E}">
        <p14:creationId xmlns:p14="http://schemas.microsoft.com/office/powerpoint/2010/main" val="37609190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 fair comparison between 1975 and this present day Intel Core i7. You got a respectable 1 MHz for the MOS, 1 core, 1 thread. It’s called an 8-bit processor, but it does treat addresses, or memory locations, as 16 bits. 16 bits means you can address a maximum of 64 K of RAM. You have your choice of 56 instructions, which I’ll go over some of those in a little bit. And you can still buy them today, I found them going for about 20, 30 bucks on eBay. They work out really well for the PE6502, which is a hobby computer you can solder and put together yourself.</a:t>
            </a:r>
          </a:p>
        </p:txBody>
      </p:sp>
      <p:sp>
        <p:nvSpPr>
          <p:cNvPr id="4" name="Slide Number Placeholder 3"/>
          <p:cNvSpPr>
            <a:spLocks noGrp="1"/>
          </p:cNvSpPr>
          <p:nvPr>
            <p:ph type="sldNum" sz="quarter" idx="10"/>
          </p:nvPr>
        </p:nvSpPr>
        <p:spPr/>
        <p:txBody>
          <a:bodyPr/>
          <a:lstStyle/>
          <a:p>
            <a:fld id="{B2197A7B-508A-4B73-B857-45D2C968485B}" type="slidenum">
              <a:rPr lang="en-US" smtClean="0"/>
              <a:t>5</a:t>
            </a:fld>
            <a:endParaRPr lang="en-US"/>
          </a:p>
        </p:txBody>
      </p:sp>
    </p:spTree>
    <p:extLst>
      <p:ext uri="{BB962C8B-B14F-4D97-AF65-F5344CB8AC3E}">
        <p14:creationId xmlns:p14="http://schemas.microsoft.com/office/powerpoint/2010/main" val="4020435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difference between assembly and machine language. Machine language is the only thing a processor truly understands, it’s the raw bytes of your program. You </a:t>
            </a:r>
            <a:r>
              <a:rPr lang="en-US" b="1" dirty="0"/>
              <a:t>can</a:t>
            </a:r>
            <a:r>
              <a:rPr lang="en-US" dirty="0"/>
              <a:t> program directly in machine language, but it’s a lot of bother, whereas assembly has some mnemonics and convenience features to make things a bit easier to work with. When you program in assembly language, you use an assembler and a linker. After running your assembly code through the assembler, you get object files, which contains code which is not directly executable, but it’s close. For that you need the linker, which resolves references to external libraries and system functions and writes a properly-formatted executable.</a:t>
            </a:r>
          </a:p>
        </p:txBody>
      </p:sp>
      <p:sp>
        <p:nvSpPr>
          <p:cNvPr id="4" name="Slide Number Placeholder 3"/>
          <p:cNvSpPr>
            <a:spLocks noGrp="1"/>
          </p:cNvSpPr>
          <p:nvPr>
            <p:ph type="sldNum" sz="quarter" idx="10"/>
          </p:nvPr>
        </p:nvSpPr>
        <p:spPr/>
        <p:txBody>
          <a:bodyPr/>
          <a:lstStyle/>
          <a:p>
            <a:fld id="{B2197A7B-508A-4B73-B857-45D2C968485B}" type="slidenum">
              <a:rPr lang="en-US" smtClean="0"/>
              <a:t>6</a:t>
            </a:fld>
            <a:endParaRPr lang="en-US"/>
          </a:p>
        </p:txBody>
      </p:sp>
    </p:spTree>
    <p:extLst>
      <p:ext uri="{BB962C8B-B14F-4D97-AF65-F5344CB8AC3E}">
        <p14:creationId xmlns:p14="http://schemas.microsoft.com/office/powerpoint/2010/main" val="718180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here is your first taste of 6502 assembly language, and how it translates to machine language. On the left are opcodes, or the commands we’re running, and the operands, or arguments. Again, machine language is the only thing a processor understands, but you can see that things mostly translate over pretty cleanly. I’ll go over what it all means on the next slide. The only thing you may notice is that these values here with the dollar sign are transposed. These are opcodes working with memory addresses, and in the 6502 architecture, memory addresses are little-endian. That means that the more significant digits of the value are at the end, instead of the beginning like our regular number system. Any questions?</a:t>
            </a:r>
          </a:p>
        </p:txBody>
      </p:sp>
      <p:sp>
        <p:nvSpPr>
          <p:cNvPr id="4" name="Slide Number Placeholder 3"/>
          <p:cNvSpPr>
            <a:spLocks noGrp="1"/>
          </p:cNvSpPr>
          <p:nvPr>
            <p:ph type="sldNum" sz="quarter" idx="10"/>
          </p:nvPr>
        </p:nvSpPr>
        <p:spPr/>
        <p:txBody>
          <a:bodyPr/>
          <a:lstStyle/>
          <a:p>
            <a:fld id="{B2197A7B-508A-4B73-B857-45D2C968485B}" type="slidenum">
              <a:rPr lang="en-US" smtClean="0"/>
              <a:t>7</a:t>
            </a:fld>
            <a:endParaRPr lang="en-US"/>
          </a:p>
        </p:txBody>
      </p:sp>
    </p:spTree>
    <p:extLst>
      <p:ext uri="{BB962C8B-B14F-4D97-AF65-F5344CB8AC3E}">
        <p14:creationId xmlns:p14="http://schemas.microsoft.com/office/powerpoint/2010/main" val="2295369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the heck does this all mean, anyway? Well, this is the actual code from Super Mario Bros, when you get 100 coins you get a free life. And I’ll explain some of the extra syntax as well, the number sign means literal value, so we mean the actual number instead of the value in a memory address. The dollar sign means the value following is hexadecimal, and the percent sign means binary. And again, this is what I pulled from the actual Mario Bros. source code. This is what it actually looks like.</a:t>
            </a:r>
          </a:p>
        </p:txBody>
      </p:sp>
      <p:sp>
        <p:nvSpPr>
          <p:cNvPr id="4" name="Slide Number Placeholder 3"/>
          <p:cNvSpPr>
            <a:spLocks noGrp="1"/>
          </p:cNvSpPr>
          <p:nvPr>
            <p:ph type="sldNum" sz="quarter" idx="10"/>
          </p:nvPr>
        </p:nvSpPr>
        <p:spPr/>
        <p:txBody>
          <a:bodyPr/>
          <a:lstStyle/>
          <a:p>
            <a:fld id="{B2197A7B-508A-4B73-B857-45D2C968485B}" type="slidenum">
              <a:rPr lang="en-US" smtClean="0"/>
              <a:t>8</a:t>
            </a:fld>
            <a:endParaRPr lang="en-US"/>
          </a:p>
        </p:txBody>
      </p:sp>
    </p:spTree>
    <p:extLst>
      <p:ext uri="{BB962C8B-B14F-4D97-AF65-F5344CB8AC3E}">
        <p14:creationId xmlns:p14="http://schemas.microsoft.com/office/powerpoint/2010/main" val="1249168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that in most assemblers you can use labels instead of direct memory addresses, that’s helpful instead of needing to keep track of which memory address is what. This code is mostly what I said before, just with some extra stuff for playing sound. Labels can be really clutch, you can define them in your program header and then reference memory locations by name instead of value. You have to be really careful to not have an off by one error, because then you’re suddenly executing operands as opcodes and everything falls apart on you. One thing I’ll point out at the top is that we have LDA, LDX, and LDY. A, X, and Y are all processor registers, or storage locations for values inside the processor.</a:t>
            </a:r>
          </a:p>
        </p:txBody>
      </p:sp>
      <p:sp>
        <p:nvSpPr>
          <p:cNvPr id="4" name="Slide Number Placeholder 3"/>
          <p:cNvSpPr>
            <a:spLocks noGrp="1"/>
          </p:cNvSpPr>
          <p:nvPr>
            <p:ph type="sldNum" sz="quarter" idx="10"/>
          </p:nvPr>
        </p:nvSpPr>
        <p:spPr/>
        <p:txBody>
          <a:bodyPr/>
          <a:lstStyle/>
          <a:p>
            <a:fld id="{B2197A7B-508A-4B73-B857-45D2C968485B}" type="slidenum">
              <a:rPr lang="en-US" smtClean="0"/>
              <a:t>9</a:t>
            </a:fld>
            <a:endParaRPr lang="en-US"/>
          </a:p>
        </p:txBody>
      </p:sp>
    </p:spTree>
    <p:extLst>
      <p:ext uri="{BB962C8B-B14F-4D97-AF65-F5344CB8AC3E}">
        <p14:creationId xmlns:p14="http://schemas.microsoft.com/office/powerpoint/2010/main" val="1840564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 processors have these registers as well, even today it’s much slower and wasteful to write a value to main memory every time. That’s why sometimes you see L1 and L2 cache. It’s much faster and more efficient to keep values inside the processor if you’re going to be operating on them or if you’re going to use them again shortly. A is the accumulator, it’s the most commonly used register. X and Y are typically used as counters for a for loop, but can also store values just like the accumulator. P is a special value which stores information about processor status. There’s a stack, it’s 256 bytes. It’s a descending stack, meaning the item on the bottom of the stack is stored at the very end of the memory allocated for the stack. And the program counter stores the address of the currently executing instruction. When you enter a subroutine, the value of PC is pushed onto the stack so it knows where to return when exiting.</a:t>
            </a:r>
          </a:p>
        </p:txBody>
      </p:sp>
      <p:sp>
        <p:nvSpPr>
          <p:cNvPr id="4" name="Slide Number Placeholder 3"/>
          <p:cNvSpPr>
            <a:spLocks noGrp="1"/>
          </p:cNvSpPr>
          <p:nvPr>
            <p:ph type="sldNum" sz="quarter" idx="10"/>
          </p:nvPr>
        </p:nvSpPr>
        <p:spPr/>
        <p:txBody>
          <a:bodyPr/>
          <a:lstStyle/>
          <a:p>
            <a:fld id="{B2197A7B-508A-4B73-B857-45D2C968485B}" type="slidenum">
              <a:rPr lang="en-US" smtClean="0"/>
              <a:t>10</a:t>
            </a:fld>
            <a:endParaRPr lang="en-US"/>
          </a:p>
        </p:txBody>
      </p:sp>
    </p:spTree>
    <p:extLst>
      <p:ext uri="{BB962C8B-B14F-4D97-AF65-F5344CB8AC3E}">
        <p14:creationId xmlns:p14="http://schemas.microsoft.com/office/powerpoint/2010/main" val="4262507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18C6F1C-8699-47F3-A1CE-EBE6C8A2EFF4}"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1976568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8C6F1C-8699-47F3-A1CE-EBE6C8A2EFF4}"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1722189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8C6F1C-8699-47F3-A1CE-EBE6C8A2EFF4}"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2319947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8C6F1C-8699-47F3-A1CE-EBE6C8A2EFF4}"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281021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8C6F1C-8699-47F3-A1CE-EBE6C8A2EFF4}" type="datetimeFigureOut">
              <a:rPr lang="en-US" smtClean="0"/>
              <a:t>1/13/2022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39160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18C6F1C-8699-47F3-A1CE-EBE6C8A2EFF4}" type="datetimeFigureOut">
              <a:rPr lang="en-US" smtClean="0"/>
              <a:t>1/13/2022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2111028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18C6F1C-8699-47F3-A1CE-EBE6C8A2EFF4}" type="datetimeFigureOut">
              <a:rPr lang="en-US" smtClean="0"/>
              <a:t>1/13/2022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4123129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18C6F1C-8699-47F3-A1CE-EBE6C8A2EFF4}" type="datetimeFigureOut">
              <a:rPr lang="en-US" smtClean="0"/>
              <a:t>1/13/2022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8943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8C6F1C-8699-47F3-A1CE-EBE6C8A2EFF4}" type="datetimeFigureOut">
              <a:rPr lang="en-US" smtClean="0"/>
              <a:t>1/13/2022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3832549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8C6F1C-8699-47F3-A1CE-EBE6C8A2EFF4}" type="datetimeFigureOut">
              <a:rPr lang="en-US" smtClean="0"/>
              <a:t>1/13/2022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581276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8C6F1C-8699-47F3-A1CE-EBE6C8A2EFF4}" type="datetimeFigureOut">
              <a:rPr lang="en-US" smtClean="0"/>
              <a:t>1/13/2022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1985433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6000" b="-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8C6F1C-8699-47F3-A1CE-EBE6C8A2EFF4}" type="datetimeFigureOut">
              <a:rPr lang="en-US" smtClean="0"/>
              <a:t>1/13/2022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70B0ED-9FB6-4851-AF0A-502FF9884B91}" type="slidenum">
              <a:rPr lang="en-US" smtClean="0"/>
              <a:t>‹#›</a:t>
            </a:fld>
            <a:endParaRPr lang="en-US"/>
          </a:p>
        </p:txBody>
      </p:sp>
    </p:spTree>
    <p:extLst>
      <p:ext uri="{BB962C8B-B14F-4D97-AF65-F5344CB8AC3E}">
        <p14:creationId xmlns:p14="http://schemas.microsoft.com/office/powerpoint/2010/main" val="40169934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0.bmp"/><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hyperlink" Target="http://stackoverflow.com/questions/16026262/how-can-i-change-the-default-exe-icon-in-visual-studio-2012-c" TargetMode="External"/><Relationship Id="rId5" Type="http://schemas.openxmlformats.org/officeDocument/2006/relationships/image" Target="../media/image6.png"/><Relationship Id="rId4" Type="http://schemas.openxmlformats.org/officeDocument/2006/relationships/hyperlink" Target="http://tex.stackexchange.com/questions/103688/folded-paper-shape-tikz"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168891" y="4527474"/>
            <a:ext cx="2673499" cy="646331"/>
            <a:chOff x="3416216" y="4046706"/>
            <a:chExt cx="2673499" cy="646331"/>
          </a:xfrm>
        </p:grpSpPr>
        <p:sp>
          <p:nvSpPr>
            <p:cNvPr id="4" name="TextBox 3"/>
            <p:cNvSpPr txBox="1"/>
            <p:nvPr/>
          </p:nvSpPr>
          <p:spPr>
            <a:xfrm>
              <a:off x="3472774" y="4046706"/>
              <a:ext cx="2616941" cy="646331"/>
            </a:xfrm>
            <a:prstGeom prst="rect">
              <a:avLst/>
            </a:prstGeom>
            <a:noFill/>
            <a:ln w="57150">
              <a:noFill/>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sz="3600" dirty="0">
                  <a:solidFill>
                    <a:schemeClr val="bg1"/>
                  </a:solidFill>
                  <a:latin typeface="Nintender" panose="02000500000000000000" pitchFamily="2" charset="0"/>
                </a:rPr>
                <a:t>DealerOn</a:t>
              </a:r>
            </a:p>
          </p:txBody>
        </p:sp>
        <p:sp>
          <p:nvSpPr>
            <p:cNvPr id="7" name="Rounded Rectangle 6"/>
            <p:cNvSpPr/>
            <p:nvPr/>
          </p:nvSpPr>
          <p:spPr>
            <a:xfrm>
              <a:off x="3416216" y="4070868"/>
              <a:ext cx="2616941" cy="622169"/>
            </a:xfrm>
            <a:prstGeom prst="round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p:cNvSpPr txBox="1"/>
          <p:nvPr/>
        </p:nvSpPr>
        <p:spPr>
          <a:xfrm>
            <a:off x="3735533" y="738554"/>
            <a:ext cx="4372708" cy="1323439"/>
          </a:xfrm>
          <a:prstGeom prst="rect">
            <a:avLst/>
          </a:prstGeom>
          <a:noFill/>
        </p:spPr>
        <p:txBody>
          <a:bodyPr wrap="square" rtlCol="0">
            <a:spAutoFit/>
          </a:bodyPr>
          <a:lstStyle/>
          <a:p>
            <a:pPr algn="ctr"/>
            <a:r>
              <a:rPr lang="en-US" sz="4000">
                <a:solidFill>
                  <a:schemeClr val="bg1"/>
                </a:solidFill>
                <a:latin typeface="Press Start 2P" panose="02000503000000000000" pitchFamily="1" charset="0"/>
              </a:rPr>
              <a:t>6502 ASSEMBLY</a:t>
            </a:r>
            <a:endParaRPr lang="en-US" sz="4000" dirty="0">
              <a:solidFill>
                <a:schemeClr val="bg1"/>
              </a:solidFill>
              <a:latin typeface="Press Start 2P" panose="02000503000000000000" pitchFamily="1" charset="0"/>
            </a:endParaRPr>
          </a:p>
        </p:txBody>
      </p:sp>
      <p:sp>
        <p:nvSpPr>
          <p:cNvPr id="3" name="TextBox 2"/>
          <p:cNvSpPr txBox="1"/>
          <p:nvPr/>
        </p:nvSpPr>
        <p:spPr>
          <a:xfrm>
            <a:off x="7831015" y="4527473"/>
            <a:ext cx="2843869" cy="646331"/>
          </a:xfrm>
          <a:prstGeom prst="rect">
            <a:avLst/>
          </a:prstGeom>
          <a:noFill/>
        </p:spPr>
        <p:txBody>
          <a:bodyPr wrap="square" rtlCol="0">
            <a:spAutoFit/>
          </a:bodyPr>
          <a:lstStyle/>
          <a:p>
            <a:pPr algn="ctr"/>
            <a:r>
              <a:rPr lang="en-US" dirty="0">
                <a:solidFill>
                  <a:schemeClr val="bg1"/>
                </a:solidFill>
                <a:latin typeface="Press Start 2P" panose="02000503000000000000" pitchFamily="1" charset="0"/>
              </a:rPr>
              <a:t>NICK ROGERS </a:t>
            </a:r>
          </a:p>
          <a:p>
            <a:pPr algn="ctr"/>
            <a:r>
              <a:rPr lang="en-US" dirty="0">
                <a:solidFill>
                  <a:schemeClr val="bg1"/>
                </a:solidFill>
                <a:latin typeface="Press Start 2P" panose="02000503000000000000" pitchFamily="1" charset="0"/>
              </a:rPr>
              <a:t>2022</a:t>
            </a:r>
          </a:p>
        </p:txBody>
      </p:sp>
      <p:sp>
        <p:nvSpPr>
          <p:cNvPr id="9" name="TextBox 8"/>
          <p:cNvSpPr txBox="1"/>
          <p:nvPr/>
        </p:nvSpPr>
        <p:spPr>
          <a:xfrm>
            <a:off x="4499952" y="3624797"/>
            <a:ext cx="2843869" cy="369332"/>
          </a:xfrm>
          <a:prstGeom prst="rect">
            <a:avLst/>
          </a:prstGeom>
          <a:noFill/>
        </p:spPr>
        <p:txBody>
          <a:bodyPr wrap="square" rtlCol="0">
            <a:spAutoFit/>
          </a:bodyPr>
          <a:lstStyle/>
          <a:p>
            <a:pPr algn="ctr"/>
            <a:r>
              <a:rPr lang="en-US" dirty="0">
                <a:solidFill>
                  <a:schemeClr val="bg1"/>
                </a:solidFill>
                <a:latin typeface="Press Start 2P" panose="02000503000000000000" pitchFamily="1" charset="0"/>
              </a:rPr>
              <a:t>PRESS START</a:t>
            </a:r>
          </a:p>
        </p:txBody>
      </p:sp>
    </p:spTree>
    <p:extLst>
      <p:ext uri="{BB962C8B-B14F-4D97-AF65-F5344CB8AC3E}">
        <p14:creationId xmlns:p14="http://schemas.microsoft.com/office/powerpoint/2010/main" val="4126803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E8F66A-1D00-493A-A71A-5CC22CE2C2EB}"/>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PROCESSOR REGISTERS</a:t>
            </a:r>
          </a:p>
        </p:txBody>
      </p:sp>
      <p:sp>
        <p:nvSpPr>
          <p:cNvPr id="3" name="TextBox 2">
            <a:extLst>
              <a:ext uri="{FF2B5EF4-FFF2-40B4-BE49-F238E27FC236}">
                <a16:creationId xmlns:a16="http://schemas.microsoft.com/office/drawing/2014/main" id="{2F2F2A0E-D815-42B1-AA2F-9365338DED6B}"/>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Most operations cannot be performed directly on values in memory. The value must be loaded into a register in the processor and then stored back into memory later.</a:t>
            </a:r>
          </a:p>
        </p:txBody>
      </p:sp>
      <p:sp>
        <p:nvSpPr>
          <p:cNvPr id="4" name="TextBox 3">
            <a:extLst>
              <a:ext uri="{FF2B5EF4-FFF2-40B4-BE49-F238E27FC236}">
                <a16:creationId xmlns:a16="http://schemas.microsoft.com/office/drawing/2014/main" id="{0AA252A1-8694-46E2-94EF-2F92224840E4}"/>
              </a:ext>
            </a:extLst>
          </p:cNvPr>
          <p:cNvSpPr txBox="1"/>
          <p:nvPr/>
        </p:nvSpPr>
        <p:spPr>
          <a:xfrm>
            <a:off x="329601" y="1885949"/>
            <a:ext cx="92558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2800" dirty="0">
                <a:latin typeface="Press Start 2P" panose="02000503000000000000" pitchFamily="1" charset="0"/>
              </a:rPr>
              <a:t>A</a:t>
            </a:r>
          </a:p>
        </p:txBody>
      </p:sp>
      <p:sp>
        <p:nvSpPr>
          <p:cNvPr id="5" name="TextBox 4">
            <a:extLst>
              <a:ext uri="{FF2B5EF4-FFF2-40B4-BE49-F238E27FC236}">
                <a16:creationId xmlns:a16="http://schemas.microsoft.com/office/drawing/2014/main" id="{7FAAAC3D-BB30-4D94-9932-24A3810D8663}"/>
              </a:ext>
            </a:extLst>
          </p:cNvPr>
          <p:cNvSpPr txBox="1"/>
          <p:nvPr/>
        </p:nvSpPr>
        <p:spPr>
          <a:xfrm>
            <a:off x="1255187" y="1808558"/>
            <a:ext cx="9546161" cy="646331"/>
          </a:xfrm>
          <a:prstGeom prst="rect">
            <a:avLst/>
          </a:prstGeom>
          <a:noFill/>
        </p:spPr>
        <p:txBody>
          <a:bodyPr wrap="square" rtlCol="0">
            <a:spAutoFit/>
          </a:bodyPr>
          <a:lstStyle/>
          <a:p>
            <a:r>
              <a:rPr lang="en-US" dirty="0">
                <a:solidFill>
                  <a:schemeClr val="bg1"/>
                </a:solidFill>
              </a:rPr>
              <a:t>A is the </a:t>
            </a:r>
            <a:r>
              <a:rPr lang="en-US" b="1" dirty="0">
                <a:solidFill>
                  <a:schemeClr val="accent1"/>
                </a:solidFill>
              </a:rPr>
              <a:t>accumulator</a:t>
            </a:r>
            <a:r>
              <a:rPr lang="en-US" dirty="0">
                <a:solidFill>
                  <a:schemeClr val="bg1"/>
                </a:solidFill>
              </a:rPr>
              <a:t>. Values are loaded into A to have mathematical and logical operations performed on them.</a:t>
            </a:r>
          </a:p>
        </p:txBody>
      </p:sp>
      <p:sp>
        <p:nvSpPr>
          <p:cNvPr id="6" name="TextBox 5">
            <a:extLst>
              <a:ext uri="{FF2B5EF4-FFF2-40B4-BE49-F238E27FC236}">
                <a16:creationId xmlns:a16="http://schemas.microsoft.com/office/drawing/2014/main" id="{F731F894-FB70-4BE0-9881-8A4311323CE0}"/>
              </a:ext>
            </a:extLst>
          </p:cNvPr>
          <p:cNvSpPr txBox="1"/>
          <p:nvPr/>
        </p:nvSpPr>
        <p:spPr>
          <a:xfrm>
            <a:off x="329598" y="2626550"/>
            <a:ext cx="925589" cy="5232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pPr algn="ctr"/>
            <a:r>
              <a:rPr lang="en-US" sz="2800" dirty="0">
                <a:latin typeface="Press Start 2P" panose="02000503000000000000" pitchFamily="1" charset="0"/>
              </a:rPr>
              <a:t>X</a:t>
            </a:r>
          </a:p>
        </p:txBody>
      </p:sp>
      <p:sp>
        <p:nvSpPr>
          <p:cNvPr id="7" name="TextBox 6">
            <a:extLst>
              <a:ext uri="{FF2B5EF4-FFF2-40B4-BE49-F238E27FC236}">
                <a16:creationId xmlns:a16="http://schemas.microsoft.com/office/drawing/2014/main" id="{171784B0-7121-43DD-B682-75AD4F762F3B}"/>
              </a:ext>
            </a:extLst>
          </p:cNvPr>
          <p:cNvSpPr txBox="1"/>
          <p:nvPr/>
        </p:nvSpPr>
        <p:spPr>
          <a:xfrm>
            <a:off x="1359961" y="2626550"/>
            <a:ext cx="925589" cy="5232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pPr algn="ctr"/>
            <a:r>
              <a:rPr lang="en-US" sz="2800" dirty="0">
                <a:latin typeface="Press Start 2P" panose="02000503000000000000" pitchFamily="1" charset="0"/>
              </a:rPr>
              <a:t>Y</a:t>
            </a:r>
          </a:p>
        </p:txBody>
      </p:sp>
      <p:sp>
        <p:nvSpPr>
          <p:cNvPr id="8" name="TextBox 7">
            <a:extLst>
              <a:ext uri="{FF2B5EF4-FFF2-40B4-BE49-F238E27FC236}">
                <a16:creationId xmlns:a16="http://schemas.microsoft.com/office/drawing/2014/main" id="{AAAF3FFB-19BC-4455-8965-62037582C2C4}"/>
              </a:ext>
            </a:extLst>
          </p:cNvPr>
          <p:cNvSpPr txBox="1"/>
          <p:nvPr/>
        </p:nvSpPr>
        <p:spPr>
          <a:xfrm>
            <a:off x="2285550" y="2552044"/>
            <a:ext cx="7391851" cy="646331"/>
          </a:xfrm>
          <a:prstGeom prst="rect">
            <a:avLst/>
          </a:prstGeom>
          <a:noFill/>
        </p:spPr>
        <p:txBody>
          <a:bodyPr wrap="square" rtlCol="0">
            <a:spAutoFit/>
          </a:bodyPr>
          <a:lstStyle/>
          <a:p>
            <a:r>
              <a:rPr lang="en-US" dirty="0">
                <a:solidFill>
                  <a:schemeClr val="bg1"/>
                </a:solidFill>
              </a:rPr>
              <a:t>X and Y are </a:t>
            </a:r>
            <a:r>
              <a:rPr lang="en-US" b="1" dirty="0">
                <a:solidFill>
                  <a:schemeClr val="accent1"/>
                </a:solidFill>
              </a:rPr>
              <a:t>index registers</a:t>
            </a:r>
            <a:r>
              <a:rPr lang="en-US" dirty="0">
                <a:solidFill>
                  <a:schemeClr val="bg1"/>
                </a:solidFill>
              </a:rPr>
              <a:t>, typically used as counters in loops</a:t>
            </a:r>
            <a:r>
              <a:rPr lang="en-US">
                <a:solidFill>
                  <a:schemeClr val="bg1"/>
                </a:solidFill>
              </a:rPr>
              <a:t>, but </a:t>
            </a:r>
            <a:r>
              <a:rPr lang="en-US" dirty="0">
                <a:solidFill>
                  <a:schemeClr val="bg1"/>
                </a:solidFill>
              </a:rPr>
              <a:t>can also temporarily store values like A does.</a:t>
            </a:r>
          </a:p>
        </p:txBody>
      </p:sp>
      <p:sp>
        <p:nvSpPr>
          <p:cNvPr id="9" name="TextBox 8">
            <a:extLst>
              <a:ext uri="{FF2B5EF4-FFF2-40B4-BE49-F238E27FC236}">
                <a16:creationId xmlns:a16="http://schemas.microsoft.com/office/drawing/2014/main" id="{5AC9C8F4-E180-45B3-AFFE-5479C01046A3}"/>
              </a:ext>
            </a:extLst>
          </p:cNvPr>
          <p:cNvSpPr txBox="1"/>
          <p:nvPr/>
        </p:nvSpPr>
        <p:spPr>
          <a:xfrm>
            <a:off x="329598" y="3340481"/>
            <a:ext cx="92559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800" dirty="0">
                <a:latin typeface="Press Start 2P" panose="02000503000000000000" pitchFamily="1" charset="0"/>
              </a:rPr>
              <a:t>P</a:t>
            </a:r>
          </a:p>
        </p:txBody>
      </p:sp>
      <p:sp>
        <p:nvSpPr>
          <p:cNvPr id="10" name="TextBox 9">
            <a:extLst>
              <a:ext uri="{FF2B5EF4-FFF2-40B4-BE49-F238E27FC236}">
                <a16:creationId xmlns:a16="http://schemas.microsoft.com/office/drawing/2014/main" id="{342F02AD-28B3-40DB-A736-CFF21B6554C0}"/>
              </a:ext>
            </a:extLst>
          </p:cNvPr>
          <p:cNvSpPr txBox="1"/>
          <p:nvPr/>
        </p:nvSpPr>
        <p:spPr>
          <a:xfrm>
            <a:off x="1264712" y="3273205"/>
            <a:ext cx="9546161" cy="646331"/>
          </a:xfrm>
          <a:prstGeom prst="rect">
            <a:avLst/>
          </a:prstGeom>
          <a:noFill/>
        </p:spPr>
        <p:txBody>
          <a:bodyPr wrap="square" rtlCol="0">
            <a:spAutoFit/>
          </a:bodyPr>
          <a:lstStyle/>
          <a:p>
            <a:r>
              <a:rPr lang="en-US" dirty="0">
                <a:solidFill>
                  <a:schemeClr val="bg1"/>
                </a:solidFill>
              </a:rPr>
              <a:t>P is the </a:t>
            </a:r>
            <a:r>
              <a:rPr lang="en-US" b="1" dirty="0">
                <a:solidFill>
                  <a:schemeClr val="accent1"/>
                </a:solidFill>
              </a:rPr>
              <a:t>processor status register</a:t>
            </a:r>
            <a:r>
              <a:rPr lang="en-US" dirty="0">
                <a:solidFill>
                  <a:schemeClr val="bg1"/>
                </a:solidFill>
              </a:rPr>
              <a:t>. It is a read-only register which contains </a:t>
            </a:r>
            <a:r>
              <a:rPr lang="en-US">
                <a:solidFill>
                  <a:schemeClr val="bg1"/>
                </a:solidFill>
              </a:rPr>
              <a:t>a byte whose bits </a:t>
            </a:r>
            <a:r>
              <a:rPr lang="en-US" dirty="0">
                <a:solidFill>
                  <a:schemeClr val="bg1"/>
                </a:solidFill>
              </a:rPr>
              <a:t>represent </a:t>
            </a:r>
            <a:r>
              <a:rPr lang="en-US">
                <a:solidFill>
                  <a:schemeClr val="bg1"/>
                </a:solidFill>
              </a:rPr>
              <a:t>information about </a:t>
            </a:r>
            <a:r>
              <a:rPr lang="en-US" dirty="0">
                <a:solidFill>
                  <a:schemeClr val="bg1"/>
                </a:solidFill>
              </a:rPr>
              <a:t>the processor’s status and the result of the previous operation.</a:t>
            </a:r>
          </a:p>
        </p:txBody>
      </p:sp>
      <p:sp>
        <p:nvSpPr>
          <p:cNvPr id="11" name="TextBox 10">
            <a:extLst>
              <a:ext uri="{FF2B5EF4-FFF2-40B4-BE49-F238E27FC236}">
                <a16:creationId xmlns:a16="http://schemas.microsoft.com/office/drawing/2014/main" id="{46DA7F20-838C-4F1F-A204-7B57B3635D64}"/>
              </a:ext>
            </a:extLst>
          </p:cNvPr>
          <p:cNvSpPr txBox="1"/>
          <p:nvPr/>
        </p:nvSpPr>
        <p:spPr>
          <a:xfrm>
            <a:off x="329596" y="4054412"/>
            <a:ext cx="925591"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2800" dirty="0">
                <a:latin typeface="Press Start 2P" panose="02000503000000000000" pitchFamily="1" charset="0"/>
              </a:rPr>
              <a:t>SP</a:t>
            </a:r>
          </a:p>
        </p:txBody>
      </p:sp>
      <p:sp>
        <p:nvSpPr>
          <p:cNvPr id="12" name="TextBox 11">
            <a:extLst>
              <a:ext uri="{FF2B5EF4-FFF2-40B4-BE49-F238E27FC236}">
                <a16:creationId xmlns:a16="http://schemas.microsoft.com/office/drawing/2014/main" id="{D6B5C7CF-6897-4955-A803-E01591168BDD}"/>
              </a:ext>
            </a:extLst>
          </p:cNvPr>
          <p:cNvSpPr txBox="1"/>
          <p:nvPr/>
        </p:nvSpPr>
        <p:spPr>
          <a:xfrm>
            <a:off x="1255187" y="4002646"/>
            <a:ext cx="9546161" cy="646331"/>
          </a:xfrm>
          <a:prstGeom prst="rect">
            <a:avLst/>
          </a:prstGeom>
          <a:noFill/>
        </p:spPr>
        <p:txBody>
          <a:bodyPr wrap="square" rtlCol="0">
            <a:spAutoFit/>
          </a:bodyPr>
          <a:lstStyle/>
          <a:p>
            <a:r>
              <a:rPr lang="en-US" dirty="0">
                <a:solidFill>
                  <a:schemeClr val="bg1"/>
                </a:solidFill>
              </a:rPr>
              <a:t>The </a:t>
            </a:r>
            <a:r>
              <a:rPr lang="en-US" b="1" dirty="0">
                <a:solidFill>
                  <a:schemeClr val="accent1"/>
                </a:solidFill>
              </a:rPr>
              <a:t>stack pointer</a:t>
            </a:r>
            <a:r>
              <a:rPr lang="en-US" dirty="0">
                <a:solidFill>
                  <a:schemeClr val="bg1"/>
                </a:solidFill>
              </a:rPr>
              <a:t> holds the </a:t>
            </a:r>
            <a:r>
              <a:rPr lang="en-US">
                <a:solidFill>
                  <a:schemeClr val="bg1"/>
                </a:solidFill>
              </a:rPr>
              <a:t>low byte </a:t>
            </a:r>
            <a:r>
              <a:rPr lang="en-US" dirty="0">
                <a:solidFill>
                  <a:schemeClr val="bg1"/>
                </a:solidFill>
              </a:rPr>
              <a:t>of the address of the item on the top of the stack. This pointer is decremented when items are pushed onto the stack and incremented when items are popped off.</a:t>
            </a:r>
          </a:p>
        </p:txBody>
      </p:sp>
      <p:sp>
        <p:nvSpPr>
          <p:cNvPr id="13" name="TextBox 12">
            <a:extLst>
              <a:ext uri="{FF2B5EF4-FFF2-40B4-BE49-F238E27FC236}">
                <a16:creationId xmlns:a16="http://schemas.microsoft.com/office/drawing/2014/main" id="{2FB8CE0F-A7E2-4147-9B61-838D810FF392}"/>
              </a:ext>
            </a:extLst>
          </p:cNvPr>
          <p:cNvSpPr txBox="1"/>
          <p:nvPr/>
        </p:nvSpPr>
        <p:spPr>
          <a:xfrm>
            <a:off x="329596" y="4776770"/>
            <a:ext cx="925591" cy="52322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pPr algn="ctr"/>
            <a:r>
              <a:rPr lang="en-US" sz="2800" dirty="0">
                <a:latin typeface="Press Start 2P" panose="02000503000000000000" pitchFamily="1" charset="0"/>
              </a:rPr>
              <a:t>PC</a:t>
            </a:r>
          </a:p>
        </p:txBody>
      </p:sp>
      <p:sp>
        <p:nvSpPr>
          <p:cNvPr id="14" name="TextBox 13">
            <a:extLst>
              <a:ext uri="{FF2B5EF4-FFF2-40B4-BE49-F238E27FC236}">
                <a16:creationId xmlns:a16="http://schemas.microsoft.com/office/drawing/2014/main" id="{4243C01C-8710-4C80-A247-D202362352C5}"/>
              </a:ext>
            </a:extLst>
          </p:cNvPr>
          <p:cNvSpPr txBox="1"/>
          <p:nvPr/>
        </p:nvSpPr>
        <p:spPr>
          <a:xfrm>
            <a:off x="1255187" y="4725004"/>
            <a:ext cx="9546161" cy="646331"/>
          </a:xfrm>
          <a:prstGeom prst="rect">
            <a:avLst/>
          </a:prstGeom>
          <a:noFill/>
        </p:spPr>
        <p:txBody>
          <a:bodyPr wrap="square" rtlCol="0">
            <a:spAutoFit/>
          </a:bodyPr>
          <a:lstStyle/>
          <a:p>
            <a:r>
              <a:rPr lang="en-US" dirty="0">
                <a:solidFill>
                  <a:schemeClr val="bg1"/>
                </a:solidFill>
              </a:rPr>
              <a:t>The </a:t>
            </a:r>
            <a:r>
              <a:rPr lang="en-US" b="1" dirty="0">
                <a:solidFill>
                  <a:schemeClr val="accent1"/>
                </a:solidFill>
              </a:rPr>
              <a:t>program counter</a:t>
            </a:r>
            <a:r>
              <a:rPr lang="en-US" dirty="0">
                <a:solidFill>
                  <a:schemeClr val="bg1"/>
                </a:solidFill>
              </a:rPr>
              <a:t> holds </a:t>
            </a:r>
            <a:r>
              <a:rPr lang="en-US">
                <a:solidFill>
                  <a:schemeClr val="bg1"/>
                </a:solidFill>
              </a:rPr>
              <a:t>the 16-bit </a:t>
            </a:r>
            <a:r>
              <a:rPr lang="en-US" dirty="0">
                <a:solidFill>
                  <a:schemeClr val="bg1"/>
                </a:solidFill>
              </a:rPr>
              <a:t>address of the currently executing instruction. Its value is pushed to the stack when </a:t>
            </a:r>
            <a:r>
              <a:rPr lang="en-US">
                <a:solidFill>
                  <a:schemeClr val="bg1"/>
                </a:solidFill>
              </a:rPr>
              <a:t>a subroutine begins </a:t>
            </a:r>
            <a:r>
              <a:rPr lang="en-US" dirty="0">
                <a:solidFill>
                  <a:schemeClr val="bg1"/>
                </a:solidFill>
              </a:rPr>
              <a:t>so the processor knows where to return to.</a:t>
            </a:r>
          </a:p>
        </p:txBody>
      </p:sp>
    </p:spTree>
    <p:extLst>
      <p:ext uri="{BB962C8B-B14F-4D97-AF65-F5344CB8AC3E}">
        <p14:creationId xmlns:p14="http://schemas.microsoft.com/office/powerpoint/2010/main" val="3583020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B1816E-C1CB-4941-99D5-39B3AA732AD0}"/>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ALL 56 OPCODES</a:t>
            </a:r>
          </a:p>
        </p:txBody>
      </p:sp>
      <p:sp>
        <p:nvSpPr>
          <p:cNvPr id="3" name="TextBox 2">
            <a:extLst>
              <a:ext uri="{FF2B5EF4-FFF2-40B4-BE49-F238E27FC236}">
                <a16:creationId xmlns:a16="http://schemas.microsoft.com/office/drawing/2014/main" id="{EBA9CF20-9EED-4A7E-86FC-52D7DBA682DB}"/>
              </a:ext>
            </a:extLst>
          </p:cNvPr>
          <p:cNvSpPr txBox="1"/>
          <p:nvPr/>
        </p:nvSpPr>
        <p:spPr>
          <a:xfrm>
            <a:off x="329602" y="906011"/>
            <a:ext cx="10607210" cy="369332"/>
          </a:xfrm>
          <a:prstGeom prst="rect">
            <a:avLst/>
          </a:prstGeom>
          <a:noFill/>
        </p:spPr>
        <p:txBody>
          <a:bodyPr wrap="square" rtlCol="0">
            <a:spAutoFit/>
          </a:bodyPr>
          <a:lstStyle/>
          <a:p>
            <a:r>
              <a:rPr lang="en-US" dirty="0">
                <a:solidFill>
                  <a:schemeClr val="bg1"/>
                </a:solidFill>
              </a:rPr>
              <a:t>Almost all of these operations deal with either numbers or program flow.</a:t>
            </a:r>
          </a:p>
        </p:txBody>
      </p:sp>
      <p:graphicFrame>
        <p:nvGraphicFramePr>
          <p:cNvPr id="4" name="Table 4">
            <a:extLst>
              <a:ext uri="{FF2B5EF4-FFF2-40B4-BE49-F238E27FC236}">
                <a16:creationId xmlns:a16="http://schemas.microsoft.com/office/drawing/2014/main" id="{9CB95AD5-539F-43E1-BC2B-2600A790DF7A}"/>
              </a:ext>
            </a:extLst>
          </p:cNvPr>
          <p:cNvGraphicFramePr>
            <a:graphicFrameLocks noGrp="1"/>
          </p:cNvGraphicFramePr>
          <p:nvPr>
            <p:extLst>
              <p:ext uri="{D42A27DB-BD31-4B8C-83A1-F6EECF244321}">
                <p14:modId xmlns:p14="http://schemas.microsoft.com/office/powerpoint/2010/main" val="1649541108"/>
              </p:ext>
            </p:extLst>
          </p:nvPr>
        </p:nvGraphicFramePr>
        <p:xfrm>
          <a:off x="424872" y="1355807"/>
          <a:ext cx="10390912" cy="3751902"/>
        </p:xfrm>
        <a:graphic>
          <a:graphicData uri="http://schemas.openxmlformats.org/drawingml/2006/table">
            <a:tbl>
              <a:tblPr>
                <a:tableStyleId>{073A0DAA-6AF3-43AB-8588-CEC1D06C72B9}</a:tableStyleId>
              </a:tblPr>
              <a:tblGrid>
                <a:gridCol w="1298864">
                  <a:extLst>
                    <a:ext uri="{9D8B030D-6E8A-4147-A177-3AD203B41FA5}">
                      <a16:colId xmlns:a16="http://schemas.microsoft.com/office/drawing/2014/main" val="122198527"/>
                    </a:ext>
                  </a:extLst>
                </a:gridCol>
                <a:gridCol w="1298864">
                  <a:extLst>
                    <a:ext uri="{9D8B030D-6E8A-4147-A177-3AD203B41FA5}">
                      <a16:colId xmlns:a16="http://schemas.microsoft.com/office/drawing/2014/main" val="2466708517"/>
                    </a:ext>
                  </a:extLst>
                </a:gridCol>
                <a:gridCol w="1298864">
                  <a:extLst>
                    <a:ext uri="{9D8B030D-6E8A-4147-A177-3AD203B41FA5}">
                      <a16:colId xmlns:a16="http://schemas.microsoft.com/office/drawing/2014/main" val="507943443"/>
                    </a:ext>
                  </a:extLst>
                </a:gridCol>
                <a:gridCol w="1298864">
                  <a:extLst>
                    <a:ext uri="{9D8B030D-6E8A-4147-A177-3AD203B41FA5}">
                      <a16:colId xmlns:a16="http://schemas.microsoft.com/office/drawing/2014/main" val="3585861430"/>
                    </a:ext>
                  </a:extLst>
                </a:gridCol>
                <a:gridCol w="1298864">
                  <a:extLst>
                    <a:ext uri="{9D8B030D-6E8A-4147-A177-3AD203B41FA5}">
                      <a16:colId xmlns:a16="http://schemas.microsoft.com/office/drawing/2014/main" val="2669183495"/>
                    </a:ext>
                  </a:extLst>
                </a:gridCol>
                <a:gridCol w="1298864">
                  <a:extLst>
                    <a:ext uri="{9D8B030D-6E8A-4147-A177-3AD203B41FA5}">
                      <a16:colId xmlns:a16="http://schemas.microsoft.com/office/drawing/2014/main" val="1690063101"/>
                    </a:ext>
                  </a:extLst>
                </a:gridCol>
                <a:gridCol w="1298864">
                  <a:extLst>
                    <a:ext uri="{9D8B030D-6E8A-4147-A177-3AD203B41FA5}">
                      <a16:colId xmlns:a16="http://schemas.microsoft.com/office/drawing/2014/main" val="3196948568"/>
                    </a:ext>
                  </a:extLst>
                </a:gridCol>
                <a:gridCol w="1298864">
                  <a:extLst>
                    <a:ext uri="{9D8B030D-6E8A-4147-A177-3AD203B41FA5}">
                      <a16:colId xmlns:a16="http://schemas.microsoft.com/office/drawing/2014/main" val="538050170"/>
                    </a:ext>
                  </a:extLst>
                </a:gridCol>
              </a:tblGrid>
              <a:tr h="535986">
                <a:tc>
                  <a:txBody>
                    <a:bodyPr/>
                    <a:lstStyle/>
                    <a:p>
                      <a:pPr algn="ctr"/>
                      <a:r>
                        <a:rPr lang="en-US" dirty="0">
                          <a:solidFill>
                            <a:schemeClr val="bg1"/>
                          </a:solidFill>
                          <a:latin typeface="Press Start 2P" panose="020B0604020202020204" charset="0"/>
                        </a:rPr>
                        <a:t>ADC</a:t>
                      </a:r>
                    </a:p>
                  </a:txBody>
                  <a:tcPr>
                    <a:solidFill>
                      <a:schemeClr val="tx1"/>
                    </a:solidFill>
                  </a:tcPr>
                </a:tc>
                <a:tc>
                  <a:txBody>
                    <a:bodyPr/>
                    <a:lstStyle/>
                    <a:p>
                      <a:pPr algn="ctr"/>
                      <a:r>
                        <a:rPr lang="en-US" dirty="0">
                          <a:solidFill>
                            <a:schemeClr val="bg1"/>
                          </a:solidFill>
                          <a:latin typeface="Press Start 2P" panose="020B0604020202020204" charset="0"/>
                        </a:rPr>
                        <a:t>AND</a:t>
                      </a:r>
                    </a:p>
                  </a:txBody>
                  <a:tcPr>
                    <a:solidFill>
                      <a:schemeClr val="tx1"/>
                    </a:solidFill>
                  </a:tcPr>
                </a:tc>
                <a:tc>
                  <a:txBody>
                    <a:bodyPr/>
                    <a:lstStyle/>
                    <a:p>
                      <a:pPr algn="ctr"/>
                      <a:r>
                        <a:rPr lang="en-US" dirty="0">
                          <a:solidFill>
                            <a:schemeClr val="bg1"/>
                          </a:solidFill>
                          <a:latin typeface="Press Start 2P" panose="020B0604020202020204" charset="0"/>
                        </a:rPr>
                        <a:t>ASL</a:t>
                      </a:r>
                    </a:p>
                  </a:txBody>
                  <a:tcPr>
                    <a:solidFill>
                      <a:schemeClr val="tx1"/>
                    </a:solidFill>
                  </a:tcPr>
                </a:tc>
                <a:tc>
                  <a:txBody>
                    <a:bodyPr/>
                    <a:lstStyle/>
                    <a:p>
                      <a:pPr algn="ctr"/>
                      <a:r>
                        <a:rPr lang="en-US" dirty="0">
                          <a:solidFill>
                            <a:schemeClr val="bg1"/>
                          </a:solidFill>
                          <a:latin typeface="Press Start 2P" panose="020B0604020202020204" charset="0"/>
                        </a:rPr>
                        <a:t>BCC</a:t>
                      </a:r>
                    </a:p>
                  </a:txBody>
                  <a:tcPr>
                    <a:solidFill>
                      <a:schemeClr val="tx1"/>
                    </a:solidFill>
                  </a:tcPr>
                </a:tc>
                <a:tc>
                  <a:txBody>
                    <a:bodyPr/>
                    <a:lstStyle/>
                    <a:p>
                      <a:pPr algn="ctr"/>
                      <a:r>
                        <a:rPr lang="en-US" dirty="0">
                          <a:solidFill>
                            <a:schemeClr val="bg1"/>
                          </a:solidFill>
                          <a:latin typeface="Press Start 2P" panose="020B0604020202020204" charset="0"/>
                        </a:rPr>
                        <a:t>BCS</a:t>
                      </a:r>
                    </a:p>
                  </a:txBody>
                  <a:tcPr>
                    <a:solidFill>
                      <a:schemeClr val="tx1"/>
                    </a:solidFill>
                  </a:tcPr>
                </a:tc>
                <a:tc>
                  <a:txBody>
                    <a:bodyPr/>
                    <a:lstStyle/>
                    <a:p>
                      <a:pPr algn="ctr"/>
                      <a:r>
                        <a:rPr lang="en-US" dirty="0">
                          <a:solidFill>
                            <a:schemeClr val="bg1"/>
                          </a:solidFill>
                          <a:latin typeface="Press Start 2P" panose="020B0604020202020204" charset="0"/>
                        </a:rPr>
                        <a:t>BEQ</a:t>
                      </a:r>
                    </a:p>
                  </a:txBody>
                  <a:tcPr>
                    <a:solidFill>
                      <a:schemeClr val="tx1"/>
                    </a:solidFill>
                  </a:tcPr>
                </a:tc>
                <a:tc>
                  <a:txBody>
                    <a:bodyPr/>
                    <a:lstStyle/>
                    <a:p>
                      <a:pPr algn="ctr"/>
                      <a:r>
                        <a:rPr lang="en-US" dirty="0">
                          <a:solidFill>
                            <a:schemeClr val="bg1"/>
                          </a:solidFill>
                          <a:latin typeface="Press Start 2P" panose="020B0604020202020204" charset="0"/>
                        </a:rPr>
                        <a:t>BIT</a:t>
                      </a:r>
                    </a:p>
                  </a:txBody>
                  <a:tcPr>
                    <a:solidFill>
                      <a:schemeClr val="tx1"/>
                    </a:solidFill>
                  </a:tcPr>
                </a:tc>
                <a:tc>
                  <a:txBody>
                    <a:bodyPr/>
                    <a:lstStyle/>
                    <a:p>
                      <a:pPr algn="ctr"/>
                      <a:r>
                        <a:rPr lang="en-US" dirty="0">
                          <a:solidFill>
                            <a:schemeClr val="bg1"/>
                          </a:solidFill>
                          <a:latin typeface="Press Start 2P" panose="020B0604020202020204" charset="0"/>
                        </a:rPr>
                        <a:t>BMI</a:t>
                      </a:r>
                    </a:p>
                  </a:txBody>
                  <a:tcPr>
                    <a:solidFill>
                      <a:schemeClr val="tx1"/>
                    </a:solidFill>
                  </a:tcPr>
                </a:tc>
                <a:extLst>
                  <a:ext uri="{0D108BD9-81ED-4DB2-BD59-A6C34878D82A}">
                    <a16:rowId xmlns:a16="http://schemas.microsoft.com/office/drawing/2014/main" val="3390797532"/>
                  </a:ext>
                </a:extLst>
              </a:tr>
              <a:tr h="535986">
                <a:tc>
                  <a:txBody>
                    <a:bodyPr/>
                    <a:lstStyle/>
                    <a:p>
                      <a:pPr algn="ctr"/>
                      <a:r>
                        <a:rPr lang="en-US" dirty="0">
                          <a:solidFill>
                            <a:schemeClr val="bg1"/>
                          </a:solidFill>
                          <a:latin typeface="Press Start 2P" panose="020B0604020202020204" charset="0"/>
                        </a:rPr>
                        <a:t>BNE</a:t>
                      </a:r>
                    </a:p>
                  </a:txBody>
                  <a:tcPr>
                    <a:solidFill>
                      <a:schemeClr val="tx1"/>
                    </a:solidFill>
                  </a:tcPr>
                </a:tc>
                <a:tc>
                  <a:txBody>
                    <a:bodyPr/>
                    <a:lstStyle/>
                    <a:p>
                      <a:pPr algn="ctr"/>
                      <a:r>
                        <a:rPr lang="en-US" dirty="0">
                          <a:solidFill>
                            <a:schemeClr val="bg1"/>
                          </a:solidFill>
                          <a:latin typeface="Press Start 2P" panose="020B0604020202020204" charset="0"/>
                        </a:rPr>
                        <a:t>BPL</a:t>
                      </a:r>
                    </a:p>
                  </a:txBody>
                  <a:tcPr>
                    <a:solidFill>
                      <a:schemeClr val="tx1"/>
                    </a:solidFill>
                  </a:tcPr>
                </a:tc>
                <a:tc>
                  <a:txBody>
                    <a:bodyPr/>
                    <a:lstStyle/>
                    <a:p>
                      <a:pPr algn="ctr"/>
                      <a:r>
                        <a:rPr lang="en-US" dirty="0">
                          <a:solidFill>
                            <a:schemeClr val="bg1"/>
                          </a:solidFill>
                          <a:latin typeface="Press Start 2P" panose="020B0604020202020204" charset="0"/>
                        </a:rPr>
                        <a:t>BRK</a:t>
                      </a:r>
                    </a:p>
                  </a:txBody>
                  <a:tcPr>
                    <a:solidFill>
                      <a:schemeClr val="tx1"/>
                    </a:solidFill>
                  </a:tcPr>
                </a:tc>
                <a:tc>
                  <a:txBody>
                    <a:bodyPr/>
                    <a:lstStyle/>
                    <a:p>
                      <a:pPr algn="ctr"/>
                      <a:r>
                        <a:rPr lang="en-US" dirty="0">
                          <a:solidFill>
                            <a:schemeClr val="bg1"/>
                          </a:solidFill>
                          <a:latin typeface="Press Start 2P" panose="020B0604020202020204" charset="0"/>
                        </a:rPr>
                        <a:t>BVC</a:t>
                      </a:r>
                    </a:p>
                  </a:txBody>
                  <a:tcPr>
                    <a:solidFill>
                      <a:schemeClr val="tx1"/>
                    </a:solidFill>
                  </a:tcPr>
                </a:tc>
                <a:tc>
                  <a:txBody>
                    <a:bodyPr/>
                    <a:lstStyle/>
                    <a:p>
                      <a:pPr algn="ctr"/>
                      <a:r>
                        <a:rPr lang="en-US" dirty="0">
                          <a:solidFill>
                            <a:schemeClr val="bg1"/>
                          </a:solidFill>
                          <a:latin typeface="Press Start 2P" panose="020B0604020202020204" charset="0"/>
                        </a:rPr>
                        <a:t>BVS</a:t>
                      </a:r>
                    </a:p>
                  </a:txBody>
                  <a:tcPr>
                    <a:solidFill>
                      <a:schemeClr val="tx1"/>
                    </a:solidFill>
                  </a:tcPr>
                </a:tc>
                <a:tc>
                  <a:txBody>
                    <a:bodyPr/>
                    <a:lstStyle/>
                    <a:p>
                      <a:pPr algn="ctr"/>
                      <a:r>
                        <a:rPr lang="en-US" dirty="0">
                          <a:solidFill>
                            <a:schemeClr val="bg1"/>
                          </a:solidFill>
                          <a:latin typeface="Press Start 2P" panose="020B0604020202020204" charset="0"/>
                        </a:rPr>
                        <a:t>CLC</a:t>
                      </a:r>
                    </a:p>
                  </a:txBody>
                  <a:tcPr>
                    <a:solidFill>
                      <a:schemeClr val="tx1"/>
                    </a:solidFill>
                  </a:tcPr>
                </a:tc>
                <a:tc>
                  <a:txBody>
                    <a:bodyPr/>
                    <a:lstStyle/>
                    <a:p>
                      <a:pPr algn="ctr"/>
                      <a:r>
                        <a:rPr lang="en-US" dirty="0">
                          <a:solidFill>
                            <a:schemeClr val="bg1"/>
                          </a:solidFill>
                          <a:latin typeface="Press Start 2P" panose="020B0604020202020204" charset="0"/>
                        </a:rPr>
                        <a:t>CLD</a:t>
                      </a:r>
                    </a:p>
                  </a:txBody>
                  <a:tcPr>
                    <a:solidFill>
                      <a:schemeClr val="tx1"/>
                    </a:solidFill>
                  </a:tcPr>
                </a:tc>
                <a:tc>
                  <a:txBody>
                    <a:bodyPr/>
                    <a:lstStyle/>
                    <a:p>
                      <a:pPr algn="ctr"/>
                      <a:r>
                        <a:rPr lang="en-US" dirty="0">
                          <a:solidFill>
                            <a:schemeClr val="bg1"/>
                          </a:solidFill>
                          <a:latin typeface="Press Start 2P" panose="020B0604020202020204" charset="0"/>
                        </a:rPr>
                        <a:t>CLI</a:t>
                      </a:r>
                    </a:p>
                  </a:txBody>
                  <a:tcPr>
                    <a:solidFill>
                      <a:schemeClr val="tx1"/>
                    </a:solidFill>
                  </a:tcPr>
                </a:tc>
                <a:extLst>
                  <a:ext uri="{0D108BD9-81ED-4DB2-BD59-A6C34878D82A}">
                    <a16:rowId xmlns:a16="http://schemas.microsoft.com/office/drawing/2014/main" val="4010678820"/>
                  </a:ext>
                </a:extLst>
              </a:tr>
              <a:tr h="535986">
                <a:tc>
                  <a:txBody>
                    <a:bodyPr/>
                    <a:lstStyle/>
                    <a:p>
                      <a:pPr algn="ctr"/>
                      <a:r>
                        <a:rPr lang="en-US" dirty="0">
                          <a:solidFill>
                            <a:schemeClr val="bg1"/>
                          </a:solidFill>
                          <a:latin typeface="Press Start 2P" panose="020B0604020202020204" charset="0"/>
                        </a:rPr>
                        <a:t>CLV</a:t>
                      </a:r>
                    </a:p>
                  </a:txBody>
                  <a:tcPr>
                    <a:solidFill>
                      <a:schemeClr val="tx1"/>
                    </a:solidFill>
                  </a:tcPr>
                </a:tc>
                <a:tc>
                  <a:txBody>
                    <a:bodyPr/>
                    <a:lstStyle/>
                    <a:p>
                      <a:pPr algn="ctr"/>
                      <a:r>
                        <a:rPr lang="en-US" dirty="0">
                          <a:solidFill>
                            <a:schemeClr val="bg1"/>
                          </a:solidFill>
                          <a:latin typeface="Press Start 2P" panose="020B0604020202020204" charset="0"/>
                        </a:rPr>
                        <a:t>CMP</a:t>
                      </a:r>
                    </a:p>
                  </a:txBody>
                  <a:tcPr>
                    <a:solidFill>
                      <a:schemeClr val="tx1"/>
                    </a:solidFill>
                  </a:tcPr>
                </a:tc>
                <a:tc>
                  <a:txBody>
                    <a:bodyPr/>
                    <a:lstStyle/>
                    <a:p>
                      <a:pPr algn="ctr"/>
                      <a:r>
                        <a:rPr lang="en-US" dirty="0">
                          <a:solidFill>
                            <a:schemeClr val="bg1"/>
                          </a:solidFill>
                          <a:latin typeface="Press Start 2P" panose="020B0604020202020204" charset="0"/>
                        </a:rPr>
                        <a:t>CPX</a:t>
                      </a:r>
                    </a:p>
                  </a:txBody>
                  <a:tcPr>
                    <a:solidFill>
                      <a:schemeClr val="tx1"/>
                    </a:solidFill>
                  </a:tcPr>
                </a:tc>
                <a:tc>
                  <a:txBody>
                    <a:bodyPr/>
                    <a:lstStyle/>
                    <a:p>
                      <a:pPr algn="ctr"/>
                      <a:r>
                        <a:rPr lang="en-US" dirty="0">
                          <a:solidFill>
                            <a:schemeClr val="bg1"/>
                          </a:solidFill>
                          <a:latin typeface="Press Start 2P" panose="020B0604020202020204" charset="0"/>
                        </a:rPr>
                        <a:t>CPY</a:t>
                      </a:r>
                    </a:p>
                  </a:txBody>
                  <a:tcPr>
                    <a:solidFill>
                      <a:schemeClr val="tx1"/>
                    </a:solidFill>
                  </a:tcPr>
                </a:tc>
                <a:tc>
                  <a:txBody>
                    <a:bodyPr/>
                    <a:lstStyle/>
                    <a:p>
                      <a:pPr algn="ctr"/>
                      <a:r>
                        <a:rPr lang="en-US" dirty="0">
                          <a:solidFill>
                            <a:schemeClr val="bg1"/>
                          </a:solidFill>
                          <a:latin typeface="Press Start 2P" panose="020B0604020202020204" charset="0"/>
                        </a:rPr>
                        <a:t>DEC</a:t>
                      </a:r>
                    </a:p>
                  </a:txBody>
                  <a:tcPr>
                    <a:solidFill>
                      <a:schemeClr val="tx1"/>
                    </a:solidFill>
                  </a:tcPr>
                </a:tc>
                <a:tc>
                  <a:txBody>
                    <a:bodyPr/>
                    <a:lstStyle/>
                    <a:p>
                      <a:pPr algn="ctr"/>
                      <a:r>
                        <a:rPr lang="en-US" dirty="0">
                          <a:solidFill>
                            <a:schemeClr val="bg1"/>
                          </a:solidFill>
                          <a:latin typeface="Press Start 2P" panose="020B0604020202020204" charset="0"/>
                        </a:rPr>
                        <a:t>DEX</a:t>
                      </a:r>
                    </a:p>
                  </a:txBody>
                  <a:tcPr>
                    <a:solidFill>
                      <a:schemeClr val="tx1"/>
                    </a:solidFill>
                  </a:tcPr>
                </a:tc>
                <a:tc>
                  <a:txBody>
                    <a:bodyPr/>
                    <a:lstStyle/>
                    <a:p>
                      <a:pPr algn="ctr"/>
                      <a:r>
                        <a:rPr lang="en-US" dirty="0">
                          <a:solidFill>
                            <a:schemeClr val="bg1"/>
                          </a:solidFill>
                          <a:latin typeface="Press Start 2P" panose="020B0604020202020204" charset="0"/>
                        </a:rPr>
                        <a:t>DEY</a:t>
                      </a:r>
                    </a:p>
                  </a:txBody>
                  <a:tcPr>
                    <a:solidFill>
                      <a:schemeClr val="tx1"/>
                    </a:solidFill>
                  </a:tcPr>
                </a:tc>
                <a:tc>
                  <a:txBody>
                    <a:bodyPr/>
                    <a:lstStyle/>
                    <a:p>
                      <a:pPr algn="ctr"/>
                      <a:r>
                        <a:rPr lang="en-US" dirty="0">
                          <a:solidFill>
                            <a:schemeClr val="bg1"/>
                          </a:solidFill>
                          <a:latin typeface="Press Start 2P" panose="020B0604020202020204" charset="0"/>
                        </a:rPr>
                        <a:t>EOR</a:t>
                      </a:r>
                    </a:p>
                  </a:txBody>
                  <a:tcPr>
                    <a:solidFill>
                      <a:schemeClr val="tx1"/>
                    </a:solidFill>
                  </a:tcPr>
                </a:tc>
                <a:extLst>
                  <a:ext uri="{0D108BD9-81ED-4DB2-BD59-A6C34878D82A}">
                    <a16:rowId xmlns:a16="http://schemas.microsoft.com/office/drawing/2014/main" val="2534219220"/>
                  </a:ext>
                </a:extLst>
              </a:tr>
              <a:tr h="535986">
                <a:tc>
                  <a:txBody>
                    <a:bodyPr/>
                    <a:lstStyle/>
                    <a:p>
                      <a:pPr algn="ctr"/>
                      <a:r>
                        <a:rPr lang="en-US" dirty="0">
                          <a:solidFill>
                            <a:schemeClr val="bg1"/>
                          </a:solidFill>
                          <a:latin typeface="Press Start 2P" panose="020B0604020202020204" charset="0"/>
                        </a:rPr>
                        <a:t>INC</a:t>
                      </a:r>
                    </a:p>
                  </a:txBody>
                  <a:tcPr>
                    <a:solidFill>
                      <a:schemeClr val="tx1"/>
                    </a:solidFill>
                  </a:tcPr>
                </a:tc>
                <a:tc>
                  <a:txBody>
                    <a:bodyPr/>
                    <a:lstStyle/>
                    <a:p>
                      <a:pPr algn="ctr"/>
                      <a:r>
                        <a:rPr lang="en-US" dirty="0">
                          <a:solidFill>
                            <a:schemeClr val="bg1"/>
                          </a:solidFill>
                          <a:latin typeface="Press Start 2P" panose="020B0604020202020204" charset="0"/>
                        </a:rPr>
                        <a:t>INX</a:t>
                      </a:r>
                    </a:p>
                  </a:txBody>
                  <a:tcPr>
                    <a:solidFill>
                      <a:schemeClr val="tx1"/>
                    </a:solidFill>
                  </a:tcPr>
                </a:tc>
                <a:tc>
                  <a:txBody>
                    <a:bodyPr/>
                    <a:lstStyle/>
                    <a:p>
                      <a:pPr algn="ctr"/>
                      <a:r>
                        <a:rPr lang="en-US" dirty="0">
                          <a:solidFill>
                            <a:schemeClr val="bg1"/>
                          </a:solidFill>
                          <a:latin typeface="Press Start 2P" panose="020B0604020202020204" charset="0"/>
                        </a:rPr>
                        <a:t>INY</a:t>
                      </a:r>
                    </a:p>
                  </a:txBody>
                  <a:tcPr>
                    <a:solidFill>
                      <a:schemeClr val="tx1"/>
                    </a:solidFill>
                  </a:tcPr>
                </a:tc>
                <a:tc>
                  <a:txBody>
                    <a:bodyPr/>
                    <a:lstStyle/>
                    <a:p>
                      <a:pPr algn="ctr"/>
                      <a:r>
                        <a:rPr lang="en-US" dirty="0">
                          <a:solidFill>
                            <a:schemeClr val="bg1"/>
                          </a:solidFill>
                          <a:latin typeface="Press Start 2P" panose="020B0604020202020204" charset="0"/>
                        </a:rPr>
                        <a:t>JMP</a:t>
                      </a:r>
                    </a:p>
                  </a:txBody>
                  <a:tcPr>
                    <a:solidFill>
                      <a:schemeClr val="tx1"/>
                    </a:solidFill>
                  </a:tcPr>
                </a:tc>
                <a:tc>
                  <a:txBody>
                    <a:bodyPr/>
                    <a:lstStyle/>
                    <a:p>
                      <a:pPr algn="ctr"/>
                      <a:r>
                        <a:rPr lang="en-US" dirty="0">
                          <a:solidFill>
                            <a:schemeClr val="bg1"/>
                          </a:solidFill>
                          <a:latin typeface="Press Start 2P" panose="020B0604020202020204" charset="0"/>
                        </a:rPr>
                        <a:t>JSR</a:t>
                      </a:r>
                    </a:p>
                  </a:txBody>
                  <a:tcPr>
                    <a:solidFill>
                      <a:schemeClr val="tx1"/>
                    </a:solidFill>
                  </a:tcPr>
                </a:tc>
                <a:tc>
                  <a:txBody>
                    <a:bodyPr/>
                    <a:lstStyle/>
                    <a:p>
                      <a:pPr algn="ctr"/>
                      <a:r>
                        <a:rPr lang="en-US" dirty="0">
                          <a:solidFill>
                            <a:schemeClr val="bg1"/>
                          </a:solidFill>
                          <a:latin typeface="Press Start 2P" panose="020B0604020202020204" charset="0"/>
                        </a:rPr>
                        <a:t>LDA</a:t>
                      </a:r>
                    </a:p>
                  </a:txBody>
                  <a:tcPr>
                    <a:solidFill>
                      <a:schemeClr val="tx1"/>
                    </a:solidFill>
                  </a:tcPr>
                </a:tc>
                <a:tc>
                  <a:txBody>
                    <a:bodyPr/>
                    <a:lstStyle/>
                    <a:p>
                      <a:pPr algn="ctr"/>
                      <a:r>
                        <a:rPr lang="en-US" dirty="0">
                          <a:solidFill>
                            <a:schemeClr val="bg1"/>
                          </a:solidFill>
                          <a:latin typeface="Press Start 2P" panose="020B0604020202020204" charset="0"/>
                        </a:rPr>
                        <a:t>LDX</a:t>
                      </a:r>
                    </a:p>
                  </a:txBody>
                  <a:tcPr>
                    <a:solidFill>
                      <a:schemeClr val="tx1"/>
                    </a:solidFill>
                  </a:tcPr>
                </a:tc>
                <a:tc>
                  <a:txBody>
                    <a:bodyPr/>
                    <a:lstStyle/>
                    <a:p>
                      <a:pPr algn="ctr"/>
                      <a:r>
                        <a:rPr lang="en-US" dirty="0">
                          <a:solidFill>
                            <a:schemeClr val="bg1"/>
                          </a:solidFill>
                          <a:latin typeface="Press Start 2P" panose="020B0604020202020204" charset="0"/>
                        </a:rPr>
                        <a:t>LDY</a:t>
                      </a:r>
                    </a:p>
                  </a:txBody>
                  <a:tcPr>
                    <a:solidFill>
                      <a:schemeClr val="tx1"/>
                    </a:solidFill>
                  </a:tcPr>
                </a:tc>
                <a:extLst>
                  <a:ext uri="{0D108BD9-81ED-4DB2-BD59-A6C34878D82A}">
                    <a16:rowId xmlns:a16="http://schemas.microsoft.com/office/drawing/2014/main" val="2251894462"/>
                  </a:ext>
                </a:extLst>
              </a:tr>
              <a:tr h="535986">
                <a:tc>
                  <a:txBody>
                    <a:bodyPr/>
                    <a:lstStyle/>
                    <a:p>
                      <a:pPr algn="ctr"/>
                      <a:r>
                        <a:rPr lang="en-US" dirty="0">
                          <a:solidFill>
                            <a:schemeClr val="bg1"/>
                          </a:solidFill>
                          <a:latin typeface="Press Start 2P" panose="020B0604020202020204" charset="0"/>
                        </a:rPr>
                        <a:t>LSR</a:t>
                      </a:r>
                    </a:p>
                  </a:txBody>
                  <a:tcPr>
                    <a:solidFill>
                      <a:schemeClr val="tx1"/>
                    </a:solidFill>
                  </a:tcPr>
                </a:tc>
                <a:tc>
                  <a:txBody>
                    <a:bodyPr/>
                    <a:lstStyle/>
                    <a:p>
                      <a:pPr algn="ctr"/>
                      <a:r>
                        <a:rPr lang="en-US" dirty="0">
                          <a:solidFill>
                            <a:schemeClr val="bg1"/>
                          </a:solidFill>
                          <a:latin typeface="Press Start 2P" panose="020B0604020202020204" charset="0"/>
                        </a:rPr>
                        <a:t>NOP</a:t>
                      </a:r>
                    </a:p>
                  </a:txBody>
                  <a:tcPr>
                    <a:solidFill>
                      <a:schemeClr val="tx1"/>
                    </a:solidFill>
                  </a:tcPr>
                </a:tc>
                <a:tc>
                  <a:txBody>
                    <a:bodyPr/>
                    <a:lstStyle/>
                    <a:p>
                      <a:pPr algn="ctr"/>
                      <a:r>
                        <a:rPr lang="en-US" dirty="0">
                          <a:solidFill>
                            <a:schemeClr val="bg1"/>
                          </a:solidFill>
                          <a:latin typeface="Press Start 2P" panose="020B0604020202020204" charset="0"/>
                        </a:rPr>
                        <a:t>ORA</a:t>
                      </a:r>
                    </a:p>
                  </a:txBody>
                  <a:tcPr>
                    <a:solidFill>
                      <a:schemeClr val="tx1"/>
                    </a:solidFill>
                  </a:tcPr>
                </a:tc>
                <a:tc>
                  <a:txBody>
                    <a:bodyPr/>
                    <a:lstStyle/>
                    <a:p>
                      <a:pPr algn="ctr"/>
                      <a:r>
                        <a:rPr lang="en-US" dirty="0">
                          <a:solidFill>
                            <a:schemeClr val="bg1"/>
                          </a:solidFill>
                          <a:latin typeface="Press Start 2P" panose="020B0604020202020204" charset="0"/>
                        </a:rPr>
                        <a:t>PHA</a:t>
                      </a:r>
                    </a:p>
                  </a:txBody>
                  <a:tcPr>
                    <a:solidFill>
                      <a:schemeClr val="tx1"/>
                    </a:solidFill>
                  </a:tcPr>
                </a:tc>
                <a:tc>
                  <a:txBody>
                    <a:bodyPr/>
                    <a:lstStyle/>
                    <a:p>
                      <a:pPr algn="ctr"/>
                      <a:r>
                        <a:rPr lang="en-US" dirty="0">
                          <a:solidFill>
                            <a:schemeClr val="bg1"/>
                          </a:solidFill>
                          <a:latin typeface="Press Start 2P" panose="020B0604020202020204" charset="0"/>
                        </a:rPr>
                        <a:t>PHP</a:t>
                      </a:r>
                    </a:p>
                  </a:txBody>
                  <a:tcPr>
                    <a:solidFill>
                      <a:schemeClr val="tx1"/>
                    </a:solidFill>
                  </a:tcPr>
                </a:tc>
                <a:tc>
                  <a:txBody>
                    <a:bodyPr/>
                    <a:lstStyle/>
                    <a:p>
                      <a:pPr algn="ctr"/>
                      <a:r>
                        <a:rPr lang="en-US" dirty="0">
                          <a:solidFill>
                            <a:schemeClr val="bg1"/>
                          </a:solidFill>
                          <a:latin typeface="Press Start 2P" panose="020B0604020202020204" charset="0"/>
                        </a:rPr>
                        <a:t>PLA</a:t>
                      </a:r>
                    </a:p>
                  </a:txBody>
                  <a:tcPr>
                    <a:solidFill>
                      <a:schemeClr val="tx1"/>
                    </a:solidFill>
                  </a:tcPr>
                </a:tc>
                <a:tc>
                  <a:txBody>
                    <a:bodyPr/>
                    <a:lstStyle/>
                    <a:p>
                      <a:pPr algn="ctr"/>
                      <a:r>
                        <a:rPr lang="en-US" dirty="0">
                          <a:solidFill>
                            <a:schemeClr val="bg1"/>
                          </a:solidFill>
                          <a:latin typeface="Press Start 2P" panose="020B0604020202020204" charset="0"/>
                        </a:rPr>
                        <a:t>PLP</a:t>
                      </a:r>
                    </a:p>
                  </a:txBody>
                  <a:tcPr>
                    <a:solidFill>
                      <a:schemeClr val="tx1"/>
                    </a:solidFill>
                  </a:tcPr>
                </a:tc>
                <a:tc>
                  <a:txBody>
                    <a:bodyPr/>
                    <a:lstStyle/>
                    <a:p>
                      <a:pPr algn="ctr"/>
                      <a:r>
                        <a:rPr lang="en-US" dirty="0">
                          <a:solidFill>
                            <a:schemeClr val="bg1"/>
                          </a:solidFill>
                          <a:latin typeface="Press Start 2P" panose="020B0604020202020204" charset="0"/>
                        </a:rPr>
                        <a:t>ROL</a:t>
                      </a:r>
                    </a:p>
                  </a:txBody>
                  <a:tcPr>
                    <a:solidFill>
                      <a:schemeClr val="tx1"/>
                    </a:solidFill>
                  </a:tcPr>
                </a:tc>
                <a:extLst>
                  <a:ext uri="{0D108BD9-81ED-4DB2-BD59-A6C34878D82A}">
                    <a16:rowId xmlns:a16="http://schemas.microsoft.com/office/drawing/2014/main" val="2528422938"/>
                  </a:ext>
                </a:extLst>
              </a:tr>
              <a:tr h="535986">
                <a:tc>
                  <a:txBody>
                    <a:bodyPr/>
                    <a:lstStyle/>
                    <a:p>
                      <a:pPr algn="ctr"/>
                      <a:r>
                        <a:rPr lang="en-US" dirty="0">
                          <a:solidFill>
                            <a:schemeClr val="bg1"/>
                          </a:solidFill>
                          <a:latin typeface="Press Start 2P" panose="020B0604020202020204" charset="0"/>
                        </a:rPr>
                        <a:t>ROR</a:t>
                      </a:r>
                    </a:p>
                  </a:txBody>
                  <a:tcPr>
                    <a:solidFill>
                      <a:schemeClr val="tx1"/>
                    </a:solidFill>
                  </a:tcPr>
                </a:tc>
                <a:tc>
                  <a:txBody>
                    <a:bodyPr/>
                    <a:lstStyle/>
                    <a:p>
                      <a:pPr algn="ctr"/>
                      <a:r>
                        <a:rPr lang="en-US" dirty="0">
                          <a:solidFill>
                            <a:schemeClr val="bg1"/>
                          </a:solidFill>
                          <a:latin typeface="Press Start 2P" panose="020B0604020202020204" charset="0"/>
                        </a:rPr>
                        <a:t>RTI</a:t>
                      </a:r>
                    </a:p>
                  </a:txBody>
                  <a:tcPr>
                    <a:solidFill>
                      <a:schemeClr val="tx1"/>
                    </a:solidFill>
                  </a:tcPr>
                </a:tc>
                <a:tc>
                  <a:txBody>
                    <a:bodyPr/>
                    <a:lstStyle/>
                    <a:p>
                      <a:pPr algn="ctr"/>
                      <a:r>
                        <a:rPr lang="en-US" dirty="0">
                          <a:solidFill>
                            <a:schemeClr val="bg1"/>
                          </a:solidFill>
                          <a:latin typeface="Press Start 2P" panose="020B0604020202020204" charset="0"/>
                        </a:rPr>
                        <a:t>RTS</a:t>
                      </a:r>
                    </a:p>
                  </a:txBody>
                  <a:tcPr>
                    <a:solidFill>
                      <a:schemeClr val="tx1"/>
                    </a:solidFill>
                  </a:tcPr>
                </a:tc>
                <a:tc>
                  <a:txBody>
                    <a:bodyPr/>
                    <a:lstStyle/>
                    <a:p>
                      <a:pPr algn="ctr"/>
                      <a:r>
                        <a:rPr lang="en-US" dirty="0">
                          <a:solidFill>
                            <a:schemeClr val="bg1"/>
                          </a:solidFill>
                          <a:latin typeface="Press Start 2P" panose="020B0604020202020204" charset="0"/>
                        </a:rPr>
                        <a:t>SBC</a:t>
                      </a:r>
                    </a:p>
                  </a:txBody>
                  <a:tcPr>
                    <a:solidFill>
                      <a:schemeClr val="tx1"/>
                    </a:solidFill>
                  </a:tcPr>
                </a:tc>
                <a:tc>
                  <a:txBody>
                    <a:bodyPr/>
                    <a:lstStyle/>
                    <a:p>
                      <a:pPr algn="ctr"/>
                      <a:r>
                        <a:rPr lang="en-US" dirty="0">
                          <a:solidFill>
                            <a:schemeClr val="bg1"/>
                          </a:solidFill>
                          <a:latin typeface="Press Start 2P" panose="020B0604020202020204" charset="0"/>
                        </a:rPr>
                        <a:t>SEC</a:t>
                      </a:r>
                    </a:p>
                  </a:txBody>
                  <a:tcPr>
                    <a:solidFill>
                      <a:schemeClr val="tx1"/>
                    </a:solidFill>
                  </a:tcPr>
                </a:tc>
                <a:tc>
                  <a:txBody>
                    <a:bodyPr/>
                    <a:lstStyle/>
                    <a:p>
                      <a:pPr algn="ctr"/>
                      <a:r>
                        <a:rPr lang="en-US" dirty="0">
                          <a:solidFill>
                            <a:schemeClr val="bg1"/>
                          </a:solidFill>
                          <a:latin typeface="Press Start 2P" panose="020B0604020202020204" charset="0"/>
                        </a:rPr>
                        <a:t>SED</a:t>
                      </a:r>
                    </a:p>
                  </a:txBody>
                  <a:tcPr>
                    <a:solidFill>
                      <a:schemeClr val="tx1"/>
                    </a:solidFill>
                  </a:tcPr>
                </a:tc>
                <a:tc>
                  <a:txBody>
                    <a:bodyPr/>
                    <a:lstStyle/>
                    <a:p>
                      <a:pPr algn="ctr"/>
                      <a:r>
                        <a:rPr lang="en-US" dirty="0">
                          <a:solidFill>
                            <a:schemeClr val="bg1"/>
                          </a:solidFill>
                          <a:latin typeface="Press Start 2P" panose="020B0604020202020204" charset="0"/>
                        </a:rPr>
                        <a:t>SEI</a:t>
                      </a:r>
                    </a:p>
                  </a:txBody>
                  <a:tcPr>
                    <a:solidFill>
                      <a:schemeClr val="tx1"/>
                    </a:solidFill>
                  </a:tcPr>
                </a:tc>
                <a:tc>
                  <a:txBody>
                    <a:bodyPr/>
                    <a:lstStyle/>
                    <a:p>
                      <a:pPr algn="ctr"/>
                      <a:r>
                        <a:rPr lang="en-US" dirty="0">
                          <a:solidFill>
                            <a:schemeClr val="bg1"/>
                          </a:solidFill>
                          <a:latin typeface="Press Start 2P" panose="020B0604020202020204" charset="0"/>
                        </a:rPr>
                        <a:t>STA</a:t>
                      </a:r>
                    </a:p>
                  </a:txBody>
                  <a:tcPr>
                    <a:solidFill>
                      <a:schemeClr val="tx1"/>
                    </a:solidFill>
                  </a:tcPr>
                </a:tc>
                <a:extLst>
                  <a:ext uri="{0D108BD9-81ED-4DB2-BD59-A6C34878D82A}">
                    <a16:rowId xmlns:a16="http://schemas.microsoft.com/office/drawing/2014/main" val="382676923"/>
                  </a:ext>
                </a:extLst>
              </a:tr>
              <a:tr h="535986">
                <a:tc>
                  <a:txBody>
                    <a:bodyPr/>
                    <a:lstStyle/>
                    <a:p>
                      <a:pPr algn="ctr"/>
                      <a:r>
                        <a:rPr lang="en-US" dirty="0">
                          <a:solidFill>
                            <a:schemeClr val="bg1"/>
                          </a:solidFill>
                          <a:latin typeface="Press Start 2P" panose="020B0604020202020204" charset="0"/>
                        </a:rPr>
                        <a:t>STX</a:t>
                      </a:r>
                    </a:p>
                  </a:txBody>
                  <a:tcPr>
                    <a:solidFill>
                      <a:schemeClr val="tx1"/>
                    </a:solidFill>
                  </a:tcPr>
                </a:tc>
                <a:tc>
                  <a:txBody>
                    <a:bodyPr/>
                    <a:lstStyle/>
                    <a:p>
                      <a:pPr algn="ctr"/>
                      <a:r>
                        <a:rPr lang="en-US" dirty="0">
                          <a:solidFill>
                            <a:schemeClr val="bg1"/>
                          </a:solidFill>
                          <a:latin typeface="Press Start 2P" panose="020B0604020202020204" charset="0"/>
                        </a:rPr>
                        <a:t>STY</a:t>
                      </a:r>
                    </a:p>
                  </a:txBody>
                  <a:tcPr>
                    <a:solidFill>
                      <a:schemeClr val="tx1"/>
                    </a:solidFill>
                  </a:tcPr>
                </a:tc>
                <a:tc>
                  <a:txBody>
                    <a:bodyPr/>
                    <a:lstStyle/>
                    <a:p>
                      <a:pPr algn="ctr"/>
                      <a:r>
                        <a:rPr lang="en-US" dirty="0">
                          <a:solidFill>
                            <a:schemeClr val="bg1"/>
                          </a:solidFill>
                          <a:latin typeface="Press Start 2P" panose="020B0604020202020204" charset="0"/>
                        </a:rPr>
                        <a:t>TAX</a:t>
                      </a:r>
                    </a:p>
                  </a:txBody>
                  <a:tcPr>
                    <a:solidFill>
                      <a:schemeClr val="tx1"/>
                    </a:solidFill>
                  </a:tcPr>
                </a:tc>
                <a:tc>
                  <a:txBody>
                    <a:bodyPr/>
                    <a:lstStyle/>
                    <a:p>
                      <a:pPr algn="ctr"/>
                      <a:r>
                        <a:rPr lang="en-US" dirty="0">
                          <a:solidFill>
                            <a:schemeClr val="bg1"/>
                          </a:solidFill>
                          <a:latin typeface="Press Start 2P" panose="020B0604020202020204" charset="0"/>
                        </a:rPr>
                        <a:t>TAY</a:t>
                      </a:r>
                    </a:p>
                  </a:txBody>
                  <a:tcPr>
                    <a:solidFill>
                      <a:schemeClr val="tx1"/>
                    </a:solidFill>
                  </a:tcPr>
                </a:tc>
                <a:tc>
                  <a:txBody>
                    <a:bodyPr/>
                    <a:lstStyle/>
                    <a:p>
                      <a:pPr algn="ctr"/>
                      <a:r>
                        <a:rPr lang="en-US" dirty="0">
                          <a:solidFill>
                            <a:schemeClr val="bg1"/>
                          </a:solidFill>
                          <a:latin typeface="Press Start 2P" panose="020B0604020202020204" charset="0"/>
                        </a:rPr>
                        <a:t>TSX</a:t>
                      </a:r>
                    </a:p>
                  </a:txBody>
                  <a:tcPr>
                    <a:solidFill>
                      <a:schemeClr val="tx1"/>
                    </a:solidFill>
                  </a:tcPr>
                </a:tc>
                <a:tc>
                  <a:txBody>
                    <a:bodyPr/>
                    <a:lstStyle/>
                    <a:p>
                      <a:pPr algn="ctr"/>
                      <a:r>
                        <a:rPr lang="en-US" dirty="0">
                          <a:solidFill>
                            <a:schemeClr val="bg1"/>
                          </a:solidFill>
                          <a:latin typeface="Press Start 2P" panose="020B0604020202020204" charset="0"/>
                        </a:rPr>
                        <a:t>TXA</a:t>
                      </a:r>
                    </a:p>
                  </a:txBody>
                  <a:tcPr>
                    <a:solidFill>
                      <a:schemeClr val="tx1"/>
                    </a:solidFill>
                  </a:tcPr>
                </a:tc>
                <a:tc>
                  <a:txBody>
                    <a:bodyPr/>
                    <a:lstStyle/>
                    <a:p>
                      <a:pPr algn="ctr"/>
                      <a:r>
                        <a:rPr lang="en-US" dirty="0">
                          <a:solidFill>
                            <a:schemeClr val="bg1"/>
                          </a:solidFill>
                          <a:latin typeface="Press Start 2P" panose="020B0604020202020204" charset="0"/>
                        </a:rPr>
                        <a:t>TXS</a:t>
                      </a:r>
                    </a:p>
                  </a:txBody>
                  <a:tcPr>
                    <a:solidFill>
                      <a:schemeClr val="tx1"/>
                    </a:solidFill>
                  </a:tcPr>
                </a:tc>
                <a:tc>
                  <a:txBody>
                    <a:bodyPr/>
                    <a:lstStyle/>
                    <a:p>
                      <a:pPr algn="ctr"/>
                      <a:r>
                        <a:rPr lang="en-US" dirty="0">
                          <a:solidFill>
                            <a:schemeClr val="bg1"/>
                          </a:solidFill>
                          <a:latin typeface="Press Start 2P" panose="020B0604020202020204" charset="0"/>
                        </a:rPr>
                        <a:t>TYA</a:t>
                      </a:r>
                    </a:p>
                  </a:txBody>
                  <a:tcPr>
                    <a:solidFill>
                      <a:schemeClr val="tx1"/>
                    </a:solidFill>
                  </a:tcPr>
                </a:tc>
                <a:extLst>
                  <a:ext uri="{0D108BD9-81ED-4DB2-BD59-A6C34878D82A}">
                    <a16:rowId xmlns:a16="http://schemas.microsoft.com/office/drawing/2014/main" val="2738737444"/>
                  </a:ext>
                </a:extLst>
              </a:tr>
            </a:tbl>
          </a:graphicData>
        </a:graphic>
      </p:graphicFrame>
    </p:spTree>
    <p:extLst>
      <p:ext uri="{BB962C8B-B14F-4D97-AF65-F5344CB8AC3E}">
        <p14:creationId xmlns:p14="http://schemas.microsoft.com/office/powerpoint/2010/main" val="2491391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694218-363B-43C4-B0AB-0475665CD997}"/>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ADDRESSING MODES</a:t>
            </a:r>
          </a:p>
        </p:txBody>
      </p:sp>
      <p:graphicFrame>
        <p:nvGraphicFramePr>
          <p:cNvPr id="4" name="Table 3">
            <a:extLst>
              <a:ext uri="{FF2B5EF4-FFF2-40B4-BE49-F238E27FC236}">
                <a16:creationId xmlns:a16="http://schemas.microsoft.com/office/drawing/2014/main" id="{E7F2DD26-DAB8-4163-ABA9-D9F2758095C2}"/>
              </a:ext>
            </a:extLst>
          </p:cNvPr>
          <p:cNvGraphicFramePr>
            <a:graphicFrameLocks noGrp="1"/>
          </p:cNvGraphicFramePr>
          <p:nvPr>
            <p:extLst>
              <p:ext uri="{D42A27DB-BD31-4B8C-83A1-F6EECF244321}">
                <p14:modId xmlns:p14="http://schemas.microsoft.com/office/powerpoint/2010/main" val="348023389"/>
              </p:ext>
            </p:extLst>
          </p:nvPr>
        </p:nvGraphicFramePr>
        <p:xfrm>
          <a:off x="329601" y="1681351"/>
          <a:ext cx="10526897" cy="3457181"/>
        </p:xfrm>
        <a:graphic>
          <a:graphicData uri="http://schemas.openxmlformats.org/drawingml/2006/table">
            <a:tbl>
              <a:tblPr firstRow="1" bandRow="1">
                <a:tableStyleId>{073A0DAA-6AF3-43AB-8588-CEC1D06C72B9}</a:tableStyleId>
              </a:tblPr>
              <a:tblGrid>
                <a:gridCol w="1797232">
                  <a:extLst>
                    <a:ext uri="{9D8B030D-6E8A-4147-A177-3AD203B41FA5}">
                      <a16:colId xmlns:a16="http://schemas.microsoft.com/office/drawing/2014/main" val="1339825661"/>
                    </a:ext>
                  </a:extLst>
                </a:gridCol>
                <a:gridCol w="559118">
                  <a:extLst>
                    <a:ext uri="{9D8B030D-6E8A-4147-A177-3AD203B41FA5}">
                      <a16:colId xmlns:a16="http://schemas.microsoft.com/office/drawing/2014/main" val="3363665073"/>
                    </a:ext>
                  </a:extLst>
                </a:gridCol>
                <a:gridCol w="2157374">
                  <a:extLst>
                    <a:ext uri="{9D8B030D-6E8A-4147-A177-3AD203B41FA5}">
                      <a16:colId xmlns:a16="http://schemas.microsoft.com/office/drawing/2014/main" val="1426569369"/>
                    </a:ext>
                  </a:extLst>
                </a:gridCol>
                <a:gridCol w="1254880">
                  <a:extLst>
                    <a:ext uri="{9D8B030D-6E8A-4147-A177-3AD203B41FA5}">
                      <a16:colId xmlns:a16="http://schemas.microsoft.com/office/drawing/2014/main" val="1503696256"/>
                    </a:ext>
                  </a:extLst>
                </a:gridCol>
                <a:gridCol w="4758293">
                  <a:extLst>
                    <a:ext uri="{9D8B030D-6E8A-4147-A177-3AD203B41FA5}">
                      <a16:colId xmlns:a16="http://schemas.microsoft.com/office/drawing/2014/main" val="203029390"/>
                    </a:ext>
                  </a:extLst>
                </a:gridCol>
              </a:tblGrid>
              <a:tr h="493883">
                <a:tc>
                  <a:txBody>
                    <a:bodyPr/>
                    <a:lstStyle/>
                    <a:p>
                      <a:r>
                        <a:rPr lang="en-US" dirty="0"/>
                        <a:t>Instruction</a:t>
                      </a:r>
                    </a:p>
                  </a:txBody>
                  <a:tcPr/>
                </a:tc>
                <a:tc>
                  <a:txBody>
                    <a:bodyPr/>
                    <a:lstStyle/>
                    <a:p>
                      <a:r>
                        <a:rPr lang="en-US" dirty="0"/>
                        <a:t>Op</a:t>
                      </a:r>
                    </a:p>
                  </a:txBody>
                  <a:tcPr/>
                </a:tc>
                <a:tc>
                  <a:txBody>
                    <a:bodyPr/>
                    <a:lstStyle/>
                    <a:p>
                      <a:r>
                        <a:rPr lang="en-US" dirty="0"/>
                        <a:t>Name</a:t>
                      </a:r>
                    </a:p>
                  </a:txBody>
                  <a:tcPr/>
                </a:tc>
                <a:tc>
                  <a:txBody>
                    <a:bodyPr/>
                    <a:lstStyle/>
                    <a:p>
                      <a:r>
                        <a:rPr lang="en-US" dirty="0"/>
                        <a:t>CPU Cycles</a:t>
                      </a:r>
                    </a:p>
                  </a:txBody>
                  <a:tcPr/>
                </a:tc>
                <a:tc>
                  <a:txBody>
                    <a:bodyPr/>
                    <a:lstStyle/>
                    <a:p>
                      <a:r>
                        <a:rPr lang="en-US" dirty="0"/>
                        <a:t>Description</a:t>
                      </a:r>
                    </a:p>
                  </a:txBody>
                  <a:tcPr/>
                </a:tc>
                <a:extLst>
                  <a:ext uri="{0D108BD9-81ED-4DB2-BD59-A6C34878D82A}">
                    <a16:rowId xmlns:a16="http://schemas.microsoft.com/office/drawing/2014/main" val="150657413"/>
                  </a:ext>
                </a:extLst>
              </a:tr>
              <a:tr h="493883">
                <a:tc>
                  <a:txBody>
                    <a:bodyPr/>
                    <a:lstStyle/>
                    <a:p>
                      <a:r>
                        <a:rPr lang="en-US" dirty="0" err="1">
                          <a:latin typeface="Consolas" panose="020B0609020204030204" pitchFamily="49" charset="0"/>
                        </a:rPr>
                        <a:t>lda</a:t>
                      </a:r>
                      <a:r>
                        <a:rPr lang="en-US" dirty="0">
                          <a:latin typeface="Consolas" panose="020B0609020204030204" pitchFamily="49" charset="0"/>
                        </a:rPr>
                        <a:t> #$42</a:t>
                      </a:r>
                    </a:p>
                  </a:txBody>
                  <a:tcPr/>
                </a:tc>
                <a:tc>
                  <a:txBody>
                    <a:bodyPr/>
                    <a:lstStyle/>
                    <a:p>
                      <a:r>
                        <a:rPr lang="en-US" dirty="0">
                          <a:latin typeface="Consolas" panose="020B0609020204030204" pitchFamily="49" charset="0"/>
                        </a:rPr>
                        <a:t>A9</a:t>
                      </a:r>
                    </a:p>
                  </a:txBody>
                  <a:tcPr/>
                </a:tc>
                <a:tc>
                  <a:txBody>
                    <a:bodyPr/>
                    <a:lstStyle/>
                    <a:p>
                      <a:r>
                        <a:rPr lang="en-US" dirty="0"/>
                        <a:t>Immediate</a:t>
                      </a:r>
                    </a:p>
                  </a:txBody>
                  <a:tcPr/>
                </a:tc>
                <a:tc>
                  <a:txBody>
                    <a:bodyPr/>
                    <a:lstStyle/>
                    <a:p>
                      <a:r>
                        <a:rPr lang="en-US" dirty="0"/>
                        <a:t>2</a:t>
                      </a:r>
                    </a:p>
                  </a:txBody>
                  <a:tcPr/>
                </a:tc>
                <a:tc>
                  <a:txBody>
                    <a:bodyPr/>
                    <a:lstStyle/>
                    <a:p>
                      <a:r>
                        <a:rPr lang="en-US" dirty="0"/>
                        <a:t>Loads the literal value 42 in hex (</a:t>
                      </a:r>
                      <a:r>
                        <a:rPr lang="en-US" dirty="0" err="1"/>
                        <a:t>dec</a:t>
                      </a:r>
                      <a:r>
                        <a:rPr lang="en-US" dirty="0"/>
                        <a:t> 66)</a:t>
                      </a:r>
                    </a:p>
                  </a:txBody>
                  <a:tcPr/>
                </a:tc>
                <a:extLst>
                  <a:ext uri="{0D108BD9-81ED-4DB2-BD59-A6C34878D82A}">
                    <a16:rowId xmlns:a16="http://schemas.microsoft.com/office/drawing/2014/main" val="3047990798"/>
                  </a:ext>
                </a:extLst>
              </a:tr>
              <a:tr h="493883">
                <a:tc>
                  <a:txBody>
                    <a:bodyPr/>
                    <a:lstStyle/>
                    <a:p>
                      <a:r>
                        <a:rPr lang="en-US" dirty="0" err="1">
                          <a:latin typeface="Consolas" panose="020B0609020204030204" pitchFamily="49" charset="0"/>
                        </a:rPr>
                        <a:t>lda</a:t>
                      </a:r>
                      <a:r>
                        <a:rPr lang="en-US" dirty="0">
                          <a:latin typeface="Consolas" panose="020B0609020204030204" pitchFamily="49" charset="0"/>
                        </a:rPr>
                        <a:t> $42</a:t>
                      </a:r>
                    </a:p>
                  </a:txBody>
                  <a:tcPr/>
                </a:tc>
                <a:tc>
                  <a:txBody>
                    <a:bodyPr/>
                    <a:lstStyle/>
                    <a:p>
                      <a:r>
                        <a:rPr lang="en-US" dirty="0">
                          <a:latin typeface="Consolas" panose="020B0609020204030204" pitchFamily="49" charset="0"/>
                        </a:rPr>
                        <a:t>A5</a:t>
                      </a:r>
                    </a:p>
                  </a:txBody>
                  <a:tcPr/>
                </a:tc>
                <a:tc>
                  <a:txBody>
                    <a:bodyPr/>
                    <a:lstStyle/>
                    <a:p>
                      <a:r>
                        <a:rPr lang="en-US" dirty="0"/>
                        <a:t>Zero Page</a:t>
                      </a:r>
                    </a:p>
                  </a:txBody>
                  <a:tcPr/>
                </a:tc>
                <a:tc>
                  <a:txBody>
                    <a:bodyPr/>
                    <a:lstStyle/>
                    <a:p>
                      <a:r>
                        <a:rPr lang="en-US" dirty="0"/>
                        <a:t>3</a:t>
                      </a:r>
                    </a:p>
                  </a:txBody>
                  <a:tcPr/>
                </a:tc>
                <a:tc>
                  <a:txBody>
                    <a:bodyPr/>
                    <a:lstStyle/>
                    <a:p>
                      <a:r>
                        <a:rPr lang="en-US" dirty="0"/>
                        <a:t>Loads the value in memory location 0x0042</a:t>
                      </a:r>
                    </a:p>
                  </a:txBody>
                  <a:tcPr/>
                </a:tc>
                <a:extLst>
                  <a:ext uri="{0D108BD9-81ED-4DB2-BD59-A6C34878D82A}">
                    <a16:rowId xmlns:a16="http://schemas.microsoft.com/office/drawing/2014/main" val="436171063"/>
                  </a:ext>
                </a:extLst>
              </a:tr>
              <a:tr h="493883">
                <a:tc>
                  <a:txBody>
                    <a:bodyPr/>
                    <a:lstStyle/>
                    <a:p>
                      <a:r>
                        <a:rPr lang="en-US" dirty="0" err="1">
                          <a:latin typeface="Consolas" panose="020B0609020204030204" pitchFamily="49" charset="0"/>
                        </a:rPr>
                        <a:t>lda</a:t>
                      </a:r>
                      <a:r>
                        <a:rPr lang="en-US" dirty="0">
                          <a:latin typeface="Consolas" panose="020B0609020204030204" pitchFamily="49" charset="0"/>
                        </a:rPr>
                        <a:t> $42,X</a:t>
                      </a:r>
                    </a:p>
                  </a:txBody>
                  <a:tcPr/>
                </a:tc>
                <a:tc>
                  <a:txBody>
                    <a:bodyPr/>
                    <a:lstStyle/>
                    <a:p>
                      <a:r>
                        <a:rPr lang="en-US">
                          <a:latin typeface="Consolas" panose="020B0609020204030204" pitchFamily="49" charset="0"/>
                        </a:rPr>
                        <a:t>B5</a:t>
                      </a:r>
                      <a:endParaRPr lang="en-US" dirty="0">
                        <a:latin typeface="Consolas" panose="020B0609020204030204" pitchFamily="49" charset="0"/>
                      </a:endParaRPr>
                    </a:p>
                  </a:txBody>
                  <a:tcPr/>
                </a:tc>
                <a:tc>
                  <a:txBody>
                    <a:bodyPr/>
                    <a:lstStyle/>
                    <a:p>
                      <a:r>
                        <a:rPr lang="en-US" dirty="0"/>
                        <a:t>Zero Page Indexed</a:t>
                      </a:r>
                    </a:p>
                  </a:txBody>
                  <a:tcPr/>
                </a:tc>
                <a:tc>
                  <a:txBody>
                    <a:bodyPr/>
                    <a:lstStyle/>
                    <a:p>
                      <a:r>
                        <a:rPr lang="en-US" dirty="0"/>
                        <a:t>4</a:t>
                      </a:r>
                    </a:p>
                  </a:txBody>
                  <a:tcPr/>
                </a:tc>
                <a:tc>
                  <a:txBody>
                    <a:bodyPr/>
                    <a:lstStyle/>
                    <a:p>
                      <a:r>
                        <a:rPr lang="en-US" dirty="0"/>
                        <a:t>Loads the value in 0x0042, </a:t>
                      </a:r>
                      <a:r>
                        <a:rPr lang="en-US"/>
                        <a:t>offset by </a:t>
                      </a:r>
                      <a:r>
                        <a:rPr lang="en-US" dirty="0"/>
                        <a:t>X</a:t>
                      </a:r>
                    </a:p>
                  </a:txBody>
                  <a:tcPr/>
                </a:tc>
                <a:extLst>
                  <a:ext uri="{0D108BD9-81ED-4DB2-BD59-A6C34878D82A}">
                    <a16:rowId xmlns:a16="http://schemas.microsoft.com/office/drawing/2014/main" val="303955351"/>
                  </a:ext>
                </a:extLst>
              </a:tr>
              <a:tr h="493883">
                <a:tc>
                  <a:txBody>
                    <a:bodyPr/>
                    <a:lstStyle/>
                    <a:p>
                      <a:r>
                        <a:rPr lang="en-US" dirty="0" err="1">
                          <a:latin typeface="Consolas" panose="020B0609020204030204" pitchFamily="49" charset="0"/>
                        </a:rPr>
                        <a:t>lda</a:t>
                      </a:r>
                      <a:r>
                        <a:rPr lang="en-US" dirty="0">
                          <a:latin typeface="Consolas" panose="020B0609020204030204" pitchFamily="49" charset="0"/>
                        </a:rPr>
                        <a:t> $4200</a:t>
                      </a:r>
                    </a:p>
                  </a:txBody>
                  <a:tcPr/>
                </a:tc>
                <a:tc>
                  <a:txBody>
                    <a:bodyPr/>
                    <a:lstStyle/>
                    <a:p>
                      <a:r>
                        <a:rPr lang="en-US" dirty="0">
                          <a:latin typeface="Consolas" panose="020B0609020204030204" pitchFamily="49" charset="0"/>
                        </a:rPr>
                        <a:t>AD</a:t>
                      </a:r>
                    </a:p>
                  </a:txBody>
                  <a:tcPr/>
                </a:tc>
                <a:tc>
                  <a:txBody>
                    <a:bodyPr/>
                    <a:lstStyle/>
                    <a:p>
                      <a:r>
                        <a:rPr lang="en-US"/>
                        <a:t>Absolute</a:t>
                      </a:r>
                      <a:endParaRPr lang="en-US" dirty="0"/>
                    </a:p>
                  </a:txBody>
                  <a:tcPr/>
                </a:tc>
                <a:tc>
                  <a:txBody>
                    <a:bodyPr/>
                    <a:lstStyle/>
                    <a:p>
                      <a:r>
                        <a:rPr lang="en-US" dirty="0"/>
                        <a:t>4</a:t>
                      </a:r>
                    </a:p>
                  </a:txBody>
                  <a:tcPr/>
                </a:tc>
                <a:tc>
                  <a:txBody>
                    <a:bodyPr/>
                    <a:lstStyle/>
                    <a:p>
                      <a:r>
                        <a:rPr lang="en-US" dirty="0"/>
                        <a:t>Loads the value in 0x4200</a:t>
                      </a:r>
                    </a:p>
                  </a:txBody>
                  <a:tcPr/>
                </a:tc>
                <a:extLst>
                  <a:ext uri="{0D108BD9-81ED-4DB2-BD59-A6C34878D82A}">
                    <a16:rowId xmlns:a16="http://schemas.microsoft.com/office/drawing/2014/main" val="1135888035"/>
                  </a:ext>
                </a:extLst>
              </a:tr>
              <a:tr h="493883">
                <a:tc>
                  <a:txBody>
                    <a:bodyPr/>
                    <a:lstStyle/>
                    <a:p>
                      <a:r>
                        <a:rPr lang="en-US" dirty="0" err="1">
                          <a:latin typeface="Consolas" panose="020B0609020204030204" pitchFamily="49" charset="0"/>
                        </a:rPr>
                        <a:t>lda</a:t>
                      </a:r>
                      <a:r>
                        <a:rPr lang="en-US" dirty="0">
                          <a:latin typeface="Consolas" panose="020B0609020204030204" pitchFamily="49" charset="0"/>
                        </a:rPr>
                        <a:t> $4200,X</a:t>
                      </a:r>
                    </a:p>
                  </a:txBody>
                  <a:tcPr/>
                </a:tc>
                <a:tc>
                  <a:txBody>
                    <a:bodyPr/>
                    <a:lstStyle/>
                    <a:p>
                      <a:r>
                        <a:rPr lang="en-US">
                          <a:latin typeface="Consolas" panose="020B0609020204030204" pitchFamily="49" charset="0"/>
                        </a:rPr>
                        <a:t>BD</a:t>
                      </a:r>
                      <a:endParaRPr lang="en-US" dirty="0">
                        <a:latin typeface="Consolas" panose="020B0609020204030204" pitchFamily="49" charset="0"/>
                      </a:endParaRPr>
                    </a:p>
                  </a:txBody>
                  <a:tcPr/>
                </a:tc>
                <a:tc>
                  <a:txBody>
                    <a:bodyPr/>
                    <a:lstStyle/>
                    <a:p>
                      <a:r>
                        <a:rPr lang="en-US"/>
                        <a:t>Absolute </a:t>
                      </a:r>
                      <a:r>
                        <a:rPr lang="en-US" dirty="0"/>
                        <a:t>Indexed</a:t>
                      </a:r>
                    </a:p>
                  </a:txBody>
                  <a:tcPr/>
                </a:tc>
                <a:tc>
                  <a:txBody>
                    <a:bodyPr/>
                    <a:lstStyle/>
                    <a:p>
                      <a:r>
                        <a:rPr lang="en-US" dirty="0"/>
                        <a:t>4</a:t>
                      </a:r>
                    </a:p>
                  </a:txBody>
                  <a:tcPr/>
                </a:tc>
                <a:tc>
                  <a:txBody>
                    <a:bodyPr/>
                    <a:lstStyle/>
                    <a:p>
                      <a:r>
                        <a:rPr lang="en-US" dirty="0"/>
                        <a:t>Loads the value in 0x4200, </a:t>
                      </a:r>
                      <a:r>
                        <a:rPr lang="en-US"/>
                        <a:t>offset by </a:t>
                      </a:r>
                      <a:r>
                        <a:rPr lang="en-US" dirty="0"/>
                        <a:t>X</a:t>
                      </a:r>
                    </a:p>
                  </a:txBody>
                  <a:tcPr/>
                </a:tc>
                <a:extLst>
                  <a:ext uri="{0D108BD9-81ED-4DB2-BD59-A6C34878D82A}">
                    <a16:rowId xmlns:a16="http://schemas.microsoft.com/office/drawing/2014/main" val="1635818336"/>
                  </a:ext>
                </a:extLst>
              </a:tr>
              <a:tr h="493883">
                <a:tc>
                  <a:txBody>
                    <a:bodyPr/>
                    <a:lstStyle/>
                    <a:p>
                      <a:r>
                        <a:rPr lang="en-US" dirty="0" err="1">
                          <a:latin typeface="Consolas" panose="020B0609020204030204" pitchFamily="49" charset="0"/>
                        </a:rPr>
                        <a:t>lda</a:t>
                      </a:r>
                      <a:r>
                        <a:rPr lang="en-US" dirty="0">
                          <a:latin typeface="Consolas" panose="020B0609020204030204" pitchFamily="49" charset="0"/>
                        </a:rPr>
                        <a:t> $4200,Y</a:t>
                      </a:r>
                    </a:p>
                  </a:txBody>
                  <a:tcPr/>
                </a:tc>
                <a:tc>
                  <a:txBody>
                    <a:bodyPr/>
                    <a:lstStyle/>
                    <a:p>
                      <a:r>
                        <a:rPr lang="en-US">
                          <a:latin typeface="Consolas" panose="020B0609020204030204" pitchFamily="49" charset="0"/>
                        </a:rPr>
                        <a:t>B9</a:t>
                      </a:r>
                      <a:endParaRPr lang="en-US" dirty="0">
                        <a:latin typeface="Consolas" panose="020B0609020204030204" pitchFamily="49" charset="0"/>
                      </a:endParaRPr>
                    </a:p>
                  </a:txBody>
                  <a:tcPr/>
                </a:tc>
                <a:tc>
                  <a:txBody>
                    <a:bodyPr/>
                    <a:lstStyle/>
                    <a:p>
                      <a:r>
                        <a:rPr lang="en-US"/>
                        <a:t>Absolute </a:t>
                      </a:r>
                      <a:r>
                        <a:rPr lang="en-US" dirty="0"/>
                        <a:t>Indexed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0x4200, offset by Y</a:t>
                      </a:r>
                    </a:p>
                  </a:txBody>
                  <a:tcPr/>
                </a:tc>
                <a:extLst>
                  <a:ext uri="{0D108BD9-81ED-4DB2-BD59-A6C34878D82A}">
                    <a16:rowId xmlns:a16="http://schemas.microsoft.com/office/drawing/2014/main" val="1309650998"/>
                  </a:ext>
                </a:extLst>
              </a:tr>
            </a:tbl>
          </a:graphicData>
        </a:graphic>
      </p:graphicFrame>
      <p:sp>
        <p:nvSpPr>
          <p:cNvPr id="5" name="TextBox 4">
            <a:extLst>
              <a:ext uri="{FF2B5EF4-FFF2-40B4-BE49-F238E27FC236}">
                <a16:creationId xmlns:a16="http://schemas.microsoft.com/office/drawing/2014/main" id="{869196B9-0E66-4ADF-B8F4-704C3176F815}"/>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The </a:t>
            </a:r>
            <a:r>
              <a:rPr lang="en-US" b="1" dirty="0" err="1">
                <a:solidFill>
                  <a:schemeClr val="accent1"/>
                </a:solidFill>
                <a:latin typeface="Consolas" panose="020B0609020204030204" pitchFamily="49" charset="0"/>
              </a:rPr>
              <a:t>lda</a:t>
            </a:r>
            <a:r>
              <a:rPr lang="en-US" dirty="0">
                <a:solidFill>
                  <a:schemeClr val="bg1"/>
                </a:solidFill>
              </a:rPr>
              <a:t> instruction loads a value into the processor’s accumulator (A). Where that value comes from depends on what addressing mode is used.</a:t>
            </a:r>
          </a:p>
        </p:txBody>
      </p:sp>
    </p:spTree>
    <p:extLst>
      <p:ext uri="{BB962C8B-B14F-4D97-AF65-F5344CB8AC3E}">
        <p14:creationId xmlns:p14="http://schemas.microsoft.com/office/powerpoint/2010/main" val="239869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2B9FB25-976B-40EC-8E6A-8D21D7BF6A6C}"/>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INDIRECT ADDRESSING</a:t>
            </a:r>
          </a:p>
        </p:txBody>
      </p:sp>
      <p:sp>
        <p:nvSpPr>
          <p:cNvPr id="6" name="TextBox 5">
            <a:extLst>
              <a:ext uri="{FF2B5EF4-FFF2-40B4-BE49-F238E27FC236}">
                <a16:creationId xmlns:a16="http://schemas.microsoft.com/office/drawing/2014/main" id="{A5BC69FD-3019-410C-8CC8-D8A4D03D33BD}"/>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There are also two load instructions which use indirect addressing. The </a:t>
            </a:r>
            <a:r>
              <a:rPr lang="en-US">
                <a:solidFill>
                  <a:schemeClr val="bg1"/>
                </a:solidFill>
              </a:rPr>
              <a:t>address being </a:t>
            </a:r>
            <a:r>
              <a:rPr lang="en-US" dirty="0">
                <a:solidFill>
                  <a:schemeClr val="bg1"/>
                </a:solidFill>
              </a:rPr>
              <a:t>loaded </a:t>
            </a:r>
            <a:r>
              <a:rPr lang="en-US">
                <a:solidFill>
                  <a:schemeClr val="bg1"/>
                </a:solidFill>
              </a:rPr>
              <a:t>must be </a:t>
            </a:r>
            <a:r>
              <a:rPr lang="en-US" dirty="0">
                <a:solidFill>
                  <a:schemeClr val="bg1"/>
                </a:solidFill>
              </a:rPr>
              <a:t>in the zero page and the offset register </a:t>
            </a:r>
            <a:r>
              <a:rPr lang="en-US">
                <a:solidFill>
                  <a:schemeClr val="bg1"/>
                </a:solidFill>
              </a:rPr>
              <a:t>must be </a:t>
            </a:r>
            <a:r>
              <a:rPr lang="en-US" dirty="0">
                <a:solidFill>
                  <a:schemeClr val="bg1"/>
                </a:solidFill>
              </a:rPr>
              <a:t>used.</a:t>
            </a:r>
          </a:p>
        </p:txBody>
      </p:sp>
      <p:graphicFrame>
        <p:nvGraphicFramePr>
          <p:cNvPr id="7" name="Table 6">
            <a:extLst>
              <a:ext uri="{FF2B5EF4-FFF2-40B4-BE49-F238E27FC236}">
                <a16:creationId xmlns:a16="http://schemas.microsoft.com/office/drawing/2014/main" id="{D457A8B6-F535-4FF7-8D70-B61111EA5528}"/>
              </a:ext>
            </a:extLst>
          </p:cNvPr>
          <p:cNvGraphicFramePr>
            <a:graphicFrameLocks noGrp="1"/>
          </p:cNvGraphicFramePr>
          <p:nvPr>
            <p:extLst>
              <p:ext uri="{D42A27DB-BD31-4B8C-83A1-F6EECF244321}">
                <p14:modId xmlns:p14="http://schemas.microsoft.com/office/powerpoint/2010/main" val="4283601763"/>
              </p:ext>
            </p:extLst>
          </p:nvPr>
        </p:nvGraphicFramePr>
        <p:xfrm>
          <a:off x="329602" y="1681351"/>
          <a:ext cx="10607210" cy="2141688"/>
        </p:xfrm>
        <a:graphic>
          <a:graphicData uri="http://schemas.openxmlformats.org/drawingml/2006/table">
            <a:tbl>
              <a:tblPr firstRow="1" bandRow="1">
                <a:tableStyleId>{073A0DAA-6AF3-43AB-8588-CEC1D06C72B9}</a:tableStyleId>
              </a:tblPr>
              <a:tblGrid>
                <a:gridCol w="2033673">
                  <a:extLst>
                    <a:ext uri="{9D8B030D-6E8A-4147-A177-3AD203B41FA5}">
                      <a16:colId xmlns:a16="http://schemas.microsoft.com/office/drawing/2014/main" val="1339825661"/>
                    </a:ext>
                  </a:extLst>
                </a:gridCol>
                <a:gridCol w="673683">
                  <a:extLst>
                    <a:ext uri="{9D8B030D-6E8A-4147-A177-3AD203B41FA5}">
                      <a16:colId xmlns:a16="http://schemas.microsoft.com/office/drawing/2014/main" val="3363665073"/>
                    </a:ext>
                  </a:extLst>
                </a:gridCol>
                <a:gridCol w="2095188">
                  <a:extLst>
                    <a:ext uri="{9D8B030D-6E8A-4147-A177-3AD203B41FA5}">
                      <a16:colId xmlns:a16="http://schemas.microsoft.com/office/drawing/2014/main" val="1426569369"/>
                    </a:ext>
                  </a:extLst>
                </a:gridCol>
                <a:gridCol w="1519440">
                  <a:extLst>
                    <a:ext uri="{9D8B030D-6E8A-4147-A177-3AD203B41FA5}">
                      <a16:colId xmlns:a16="http://schemas.microsoft.com/office/drawing/2014/main" val="3250158900"/>
                    </a:ext>
                  </a:extLst>
                </a:gridCol>
                <a:gridCol w="4285226">
                  <a:extLst>
                    <a:ext uri="{9D8B030D-6E8A-4147-A177-3AD203B41FA5}">
                      <a16:colId xmlns:a16="http://schemas.microsoft.com/office/drawing/2014/main" val="203029390"/>
                    </a:ext>
                  </a:extLst>
                </a:gridCol>
              </a:tblGrid>
              <a:tr h="360119">
                <a:tc>
                  <a:txBody>
                    <a:bodyPr/>
                    <a:lstStyle/>
                    <a:p>
                      <a:r>
                        <a:rPr lang="en-US" dirty="0"/>
                        <a:t>Instruction</a:t>
                      </a:r>
                    </a:p>
                  </a:txBody>
                  <a:tcPr/>
                </a:tc>
                <a:tc>
                  <a:txBody>
                    <a:bodyPr/>
                    <a:lstStyle/>
                    <a:p>
                      <a:r>
                        <a:rPr lang="en-US" dirty="0"/>
                        <a:t>Op</a:t>
                      </a:r>
                    </a:p>
                  </a:txBody>
                  <a:tcPr/>
                </a:tc>
                <a:tc>
                  <a:txBody>
                    <a:bodyPr/>
                    <a:lstStyle/>
                    <a:p>
                      <a:r>
                        <a:rPr lang="en-US" dirty="0"/>
                        <a:t>Name</a:t>
                      </a:r>
                    </a:p>
                  </a:txBody>
                  <a:tcPr/>
                </a:tc>
                <a:tc>
                  <a:txBody>
                    <a:bodyPr/>
                    <a:lstStyle/>
                    <a:p>
                      <a:r>
                        <a:rPr lang="en-US" dirty="0"/>
                        <a:t>CPU Cycles</a:t>
                      </a:r>
                    </a:p>
                  </a:txBody>
                  <a:tcPr/>
                </a:tc>
                <a:tc>
                  <a:txBody>
                    <a:bodyPr/>
                    <a:lstStyle/>
                    <a:p>
                      <a:r>
                        <a:rPr lang="en-US" dirty="0"/>
                        <a:t>Description</a:t>
                      </a:r>
                    </a:p>
                  </a:txBody>
                  <a:tcPr/>
                </a:tc>
                <a:extLst>
                  <a:ext uri="{0D108BD9-81ED-4DB2-BD59-A6C34878D82A}">
                    <a16:rowId xmlns:a16="http://schemas.microsoft.com/office/drawing/2014/main" val="150657413"/>
                  </a:ext>
                </a:extLst>
              </a:tr>
              <a:tr h="887964">
                <a:tc>
                  <a:txBody>
                    <a:bodyPr/>
                    <a:lstStyle/>
                    <a:p>
                      <a:r>
                        <a:rPr lang="en-US" dirty="0" err="1">
                          <a:latin typeface="Consolas" panose="020B0609020204030204" pitchFamily="49" charset="0"/>
                        </a:rPr>
                        <a:t>lda</a:t>
                      </a:r>
                      <a:r>
                        <a:rPr lang="en-US" dirty="0">
                          <a:latin typeface="Consolas" panose="020B0609020204030204" pitchFamily="49" charset="0"/>
                        </a:rPr>
                        <a:t> ($42,X)</a:t>
                      </a:r>
                    </a:p>
                  </a:txBody>
                  <a:tcPr/>
                </a:tc>
                <a:tc>
                  <a:txBody>
                    <a:bodyPr/>
                    <a:lstStyle/>
                    <a:p>
                      <a:r>
                        <a:rPr lang="en-US" dirty="0">
                          <a:latin typeface="Consolas" panose="020B0609020204030204" pitchFamily="49" charset="0"/>
                        </a:rPr>
                        <a:t>A1</a:t>
                      </a:r>
                    </a:p>
                  </a:txBody>
                  <a:tcPr/>
                </a:tc>
                <a:tc>
                  <a:txBody>
                    <a:bodyPr/>
                    <a:lstStyle/>
                    <a:p>
                      <a:r>
                        <a:rPr lang="en-US" dirty="0"/>
                        <a:t>Indexed Indirect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the address stored in (0x0042+X) and (0x0042+X+1)</a:t>
                      </a:r>
                    </a:p>
                  </a:txBody>
                  <a:tcPr/>
                </a:tc>
                <a:extLst>
                  <a:ext uri="{0D108BD9-81ED-4DB2-BD59-A6C34878D82A}">
                    <a16:rowId xmlns:a16="http://schemas.microsoft.com/office/drawing/2014/main" val="1587512490"/>
                  </a:ext>
                </a:extLst>
              </a:tr>
              <a:tr h="887964">
                <a:tc>
                  <a:txBody>
                    <a:bodyPr/>
                    <a:lstStyle/>
                    <a:p>
                      <a:r>
                        <a:rPr lang="en-US" dirty="0" err="1">
                          <a:latin typeface="Consolas" panose="020B0609020204030204" pitchFamily="49" charset="0"/>
                        </a:rPr>
                        <a:t>lda</a:t>
                      </a:r>
                      <a:r>
                        <a:rPr lang="en-US" dirty="0">
                          <a:latin typeface="Consolas" panose="020B0609020204030204" pitchFamily="49" charset="0"/>
                        </a:rPr>
                        <a:t> ($42),Y</a:t>
                      </a:r>
                    </a:p>
                  </a:txBody>
                  <a:tcPr/>
                </a:tc>
                <a:tc>
                  <a:txBody>
                    <a:bodyPr/>
                    <a:lstStyle/>
                    <a:p>
                      <a:r>
                        <a:rPr lang="en-US">
                          <a:latin typeface="Consolas" panose="020B0609020204030204" pitchFamily="49" charset="0"/>
                        </a:rPr>
                        <a:t>B1</a:t>
                      </a:r>
                      <a:endParaRPr lang="en-US" dirty="0">
                        <a:latin typeface="Consolas" panose="020B0609020204030204" pitchFamily="49" charset="0"/>
                      </a:endParaRPr>
                    </a:p>
                  </a:txBody>
                  <a:tcPr/>
                </a:tc>
                <a:tc>
                  <a:txBody>
                    <a:bodyPr/>
                    <a:lstStyle/>
                    <a:p>
                      <a:r>
                        <a:rPr lang="en-US" dirty="0"/>
                        <a:t>Indirect Indexed</a:t>
                      </a:r>
                    </a:p>
                  </a:txBody>
                  <a:tcPr/>
                </a:tc>
                <a:tc>
                  <a:txBody>
                    <a:bodyPr/>
                    <a:lstStyle/>
                    <a:p>
                      <a:r>
                        <a:rPr lang="en-US" dirty="0"/>
                        <a:t>5</a:t>
                      </a:r>
                    </a:p>
                  </a:txBody>
                  <a:tcPr/>
                </a:tc>
                <a:tc>
                  <a:txBody>
                    <a:bodyPr/>
                    <a:lstStyle/>
                    <a:p>
                      <a:r>
                        <a:rPr lang="en-US" dirty="0"/>
                        <a:t>Loads the value in the address, offset by Y, stored in 0x0042 and 0x0043</a:t>
                      </a:r>
                    </a:p>
                  </a:txBody>
                  <a:tcPr/>
                </a:tc>
                <a:extLst>
                  <a:ext uri="{0D108BD9-81ED-4DB2-BD59-A6C34878D82A}">
                    <a16:rowId xmlns:a16="http://schemas.microsoft.com/office/drawing/2014/main" val="3573790570"/>
                  </a:ext>
                </a:extLst>
              </a:tr>
            </a:tbl>
          </a:graphicData>
        </a:graphic>
      </p:graphicFrame>
    </p:spTree>
    <p:extLst>
      <p:ext uri="{BB962C8B-B14F-4D97-AF65-F5344CB8AC3E}">
        <p14:creationId xmlns:p14="http://schemas.microsoft.com/office/powerpoint/2010/main" val="516220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DD3A1D-D715-4AF9-8DBE-5BD0B0EB776C}"/>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LOADING AND STORING</a:t>
            </a:r>
          </a:p>
        </p:txBody>
      </p:sp>
      <p:sp>
        <p:nvSpPr>
          <p:cNvPr id="3" name="TextBox 2">
            <a:extLst>
              <a:ext uri="{FF2B5EF4-FFF2-40B4-BE49-F238E27FC236}">
                <a16:creationId xmlns:a16="http://schemas.microsoft.com/office/drawing/2014/main" id="{7A170A08-1231-49B5-9A42-D498EF2B6F5C}"/>
              </a:ext>
            </a:extLst>
          </p:cNvPr>
          <p:cNvSpPr txBox="1"/>
          <p:nvPr/>
        </p:nvSpPr>
        <p:spPr>
          <a:xfrm>
            <a:off x="329602" y="906011"/>
            <a:ext cx="10607210" cy="369332"/>
          </a:xfrm>
          <a:prstGeom prst="rect">
            <a:avLst/>
          </a:prstGeom>
          <a:noFill/>
        </p:spPr>
        <p:txBody>
          <a:bodyPr wrap="square" rtlCol="0">
            <a:spAutoFit/>
          </a:bodyPr>
          <a:lstStyle/>
          <a:p>
            <a:r>
              <a:rPr lang="en-US" dirty="0">
                <a:solidFill>
                  <a:schemeClr val="bg1"/>
                </a:solidFill>
              </a:rPr>
              <a:t>More “Load” and “Store” instructions:</a:t>
            </a:r>
          </a:p>
        </p:txBody>
      </p:sp>
      <p:graphicFrame>
        <p:nvGraphicFramePr>
          <p:cNvPr id="5" name="Table 4">
            <a:extLst>
              <a:ext uri="{FF2B5EF4-FFF2-40B4-BE49-F238E27FC236}">
                <a16:creationId xmlns:a16="http://schemas.microsoft.com/office/drawing/2014/main" id="{60BAA69C-772B-4FAA-AB63-46758F752E3D}"/>
              </a:ext>
            </a:extLst>
          </p:cNvPr>
          <p:cNvGraphicFramePr>
            <a:graphicFrameLocks noGrp="1"/>
          </p:cNvGraphicFramePr>
          <p:nvPr>
            <p:extLst>
              <p:ext uri="{D42A27DB-BD31-4B8C-83A1-F6EECF244321}">
                <p14:modId xmlns:p14="http://schemas.microsoft.com/office/powerpoint/2010/main" val="896789690"/>
              </p:ext>
            </p:extLst>
          </p:nvPr>
        </p:nvGraphicFramePr>
        <p:xfrm>
          <a:off x="329602" y="1681351"/>
          <a:ext cx="7969527" cy="259588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1960879">
                  <a:extLst>
                    <a:ext uri="{9D8B030D-6E8A-4147-A177-3AD203B41FA5}">
                      <a16:colId xmlns:a16="http://schemas.microsoft.com/office/drawing/2014/main" val="1426569369"/>
                    </a:ext>
                  </a:extLst>
                </a:gridCol>
                <a:gridCol w="4697055">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ADDR</a:t>
                      </a:r>
                    </a:p>
                  </a:txBody>
                  <a:tcPr/>
                </a:tc>
                <a:tc>
                  <a:txBody>
                    <a:bodyPr/>
                    <a:lstStyle/>
                    <a:p>
                      <a:r>
                        <a:rPr lang="en-US" dirty="0"/>
                        <a:t>Load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ADDR into A</a:t>
                      </a:r>
                    </a:p>
                  </a:txBody>
                  <a:tcPr/>
                </a:tc>
                <a:extLst>
                  <a:ext uri="{0D108BD9-81ED-4DB2-BD59-A6C34878D82A}">
                    <a16:rowId xmlns:a16="http://schemas.microsoft.com/office/drawing/2014/main" val="2482572702"/>
                  </a:ext>
                </a:extLst>
              </a:tr>
              <a:tr h="370840">
                <a:tc>
                  <a:txBody>
                    <a:bodyPr/>
                    <a:lstStyle/>
                    <a:p>
                      <a:r>
                        <a:rPr lang="en-US" dirty="0" err="1">
                          <a:latin typeface="Consolas" panose="020B0609020204030204" pitchFamily="49" charset="0"/>
                        </a:rPr>
                        <a:t>ldx</a:t>
                      </a:r>
                      <a:r>
                        <a:rPr lang="en-US" dirty="0">
                          <a:latin typeface="Consolas" panose="020B0609020204030204" pitchFamily="49" charset="0"/>
                        </a:rPr>
                        <a:t> ADDR</a:t>
                      </a:r>
                    </a:p>
                  </a:txBody>
                  <a:tcPr/>
                </a:tc>
                <a:tc>
                  <a:txBody>
                    <a:bodyPr/>
                    <a:lstStyle/>
                    <a:p>
                      <a:r>
                        <a:rPr lang="en-US" dirty="0"/>
                        <a:t>Load X</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ADDR into X</a:t>
                      </a:r>
                    </a:p>
                  </a:txBody>
                  <a:tcPr/>
                </a:tc>
                <a:extLst>
                  <a:ext uri="{0D108BD9-81ED-4DB2-BD59-A6C34878D82A}">
                    <a16:rowId xmlns:a16="http://schemas.microsoft.com/office/drawing/2014/main" val="1812845205"/>
                  </a:ext>
                </a:extLst>
              </a:tr>
              <a:tr h="370840">
                <a:tc>
                  <a:txBody>
                    <a:bodyPr/>
                    <a:lstStyle/>
                    <a:p>
                      <a:r>
                        <a:rPr lang="en-US" dirty="0" err="1">
                          <a:latin typeface="Consolas" panose="020B0609020204030204" pitchFamily="49" charset="0"/>
                        </a:rPr>
                        <a:t>ldy</a:t>
                      </a:r>
                      <a:r>
                        <a:rPr lang="en-US" dirty="0">
                          <a:latin typeface="Consolas" panose="020B0609020204030204" pitchFamily="49" charset="0"/>
                        </a:rPr>
                        <a:t> ADDR</a:t>
                      </a:r>
                    </a:p>
                  </a:txBody>
                  <a:tcPr/>
                </a:tc>
                <a:tc>
                  <a:txBody>
                    <a:bodyPr/>
                    <a:lstStyle/>
                    <a:p>
                      <a:r>
                        <a:rPr lang="en-US" dirty="0"/>
                        <a:t>Load 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ADDR into Y</a:t>
                      </a:r>
                    </a:p>
                  </a:txBody>
                  <a:tcPr/>
                </a:tc>
                <a:extLst>
                  <a:ext uri="{0D108BD9-81ED-4DB2-BD59-A6C34878D82A}">
                    <a16:rowId xmlns:a16="http://schemas.microsoft.com/office/drawing/2014/main" val="3756632315"/>
                  </a:ext>
                </a:extLst>
              </a:tr>
              <a:tr h="370840">
                <a:tc>
                  <a:txBody>
                    <a:bodyPr/>
                    <a:lstStyle/>
                    <a:p>
                      <a:r>
                        <a:rPr lang="en-US" dirty="0" err="1">
                          <a:latin typeface="Consolas" panose="020B0609020204030204" pitchFamily="49" charset="0"/>
                        </a:rPr>
                        <a:t>sta</a:t>
                      </a:r>
                      <a:r>
                        <a:rPr lang="en-US" dirty="0">
                          <a:latin typeface="Consolas" panose="020B0609020204030204" pitchFamily="49" charset="0"/>
                        </a:rPr>
                        <a:t> ADDR</a:t>
                      </a:r>
                    </a:p>
                  </a:txBody>
                  <a:tcPr/>
                </a:tc>
                <a:tc>
                  <a:txBody>
                    <a:bodyPr/>
                    <a:lstStyle/>
                    <a:p>
                      <a:r>
                        <a:rPr lang="en-US" dirty="0"/>
                        <a:t>Store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Stores the value of A into ADDR</a:t>
                      </a:r>
                    </a:p>
                  </a:txBody>
                  <a:tcPr/>
                </a:tc>
                <a:extLst>
                  <a:ext uri="{0D108BD9-81ED-4DB2-BD59-A6C34878D82A}">
                    <a16:rowId xmlns:a16="http://schemas.microsoft.com/office/drawing/2014/main" val="1587512490"/>
                  </a:ext>
                </a:extLst>
              </a:tr>
              <a:tr h="370840">
                <a:tc>
                  <a:txBody>
                    <a:bodyPr/>
                    <a:lstStyle/>
                    <a:p>
                      <a:r>
                        <a:rPr lang="en-US" dirty="0" err="1">
                          <a:latin typeface="Consolas" panose="020B0609020204030204" pitchFamily="49" charset="0"/>
                        </a:rPr>
                        <a:t>stx</a:t>
                      </a:r>
                      <a:r>
                        <a:rPr lang="en-US" dirty="0">
                          <a:latin typeface="Consolas" panose="020B0609020204030204" pitchFamily="49" charset="0"/>
                        </a:rPr>
                        <a:t> ADDR</a:t>
                      </a:r>
                    </a:p>
                  </a:txBody>
                  <a:tcPr/>
                </a:tc>
                <a:tc>
                  <a:txBody>
                    <a:bodyPr/>
                    <a:lstStyle/>
                    <a:p>
                      <a:r>
                        <a:rPr lang="en-US" dirty="0"/>
                        <a:t>Store X</a:t>
                      </a:r>
                    </a:p>
                  </a:txBody>
                  <a:tcPr/>
                </a:tc>
                <a:tc>
                  <a:txBody>
                    <a:bodyPr/>
                    <a:lstStyle/>
                    <a:p>
                      <a:r>
                        <a:rPr lang="en-US" dirty="0"/>
                        <a:t>Stores the value of X into ADDR</a:t>
                      </a:r>
                    </a:p>
                  </a:txBody>
                  <a:tcPr/>
                </a:tc>
                <a:extLst>
                  <a:ext uri="{0D108BD9-81ED-4DB2-BD59-A6C34878D82A}">
                    <a16:rowId xmlns:a16="http://schemas.microsoft.com/office/drawing/2014/main" val="3573790570"/>
                  </a:ext>
                </a:extLst>
              </a:tr>
              <a:tr h="370840">
                <a:tc>
                  <a:txBody>
                    <a:bodyPr/>
                    <a:lstStyle/>
                    <a:p>
                      <a:r>
                        <a:rPr lang="en-US" dirty="0">
                          <a:latin typeface="Consolas" panose="020B0609020204030204" pitchFamily="49" charset="0"/>
                        </a:rPr>
                        <a:t>sty ADDR</a:t>
                      </a:r>
                    </a:p>
                  </a:txBody>
                  <a:tcPr/>
                </a:tc>
                <a:tc>
                  <a:txBody>
                    <a:bodyPr/>
                    <a:lstStyle/>
                    <a:p>
                      <a:r>
                        <a:rPr lang="en-US" dirty="0"/>
                        <a:t>Store Y</a:t>
                      </a:r>
                    </a:p>
                  </a:txBody>
                  <a:tcPr/>
                </a:tc>
                <a:tc>
                  <a:txBody>
                    <a:bodyPr/>
                    <a:lstStyle/>
                    <a:p>
                      <a:r>
                        <a:rPr lang="en-US" dirty="0"/>
                        <a:t>Stores the value of Y into ADDR</a:t>
                      </a:r>
                    </a:p>
                  </a:txBody>
                  <a:tcPr/>
                </a:tc>
                <a:extLst>
                  <a:ext uri="{0D108BD9-81ED-4DB2-BD59-A6C34878D82A}">
                    <a16:rowId xmlns:a16="http://schemas.microsoft.com/office/drawing/2014/main" val="3257796900"/>
                  </a:ext>
                </a:extLst>
              </a:tr>
            </a:tbl>
          </a:graphicData>
        </a:graphic>
      </p:graphicFrame>
      <p:sp>
        <p:nvSpPr>
          <p:cNvPr id="6" name="TextBox 5">
            <a:extLst>
              <a:ext uri="{FF2B5EF4-FFF2-40B4-BE49-F238E27FC236}">
                <a16:creationId xmlns:a16="http://schemas.microsoft.com/office/drawing/2014/main" id="{76BBEAFC-C9A2-4BB1-BC59-4FCEE5ED336A}"/>
              </a:ext>
            </a:extLst>
          </p:cNvPr>
          <p:cNvSpPr txBox="1"/>
          <p:nvPr/>
        </p:nvSpPr>
        <p:spPr>
          <a:xfrm>
            <a:off x="329602" y="4498573"/>
            <a:ext cx="10607210" cy="369332"/>
          </a:xfrm>
          <a:prstGeom prst="rect">
            <a:avLst/>
          </a:prstGeom>
          <a:noFill/>
        </p:spPr>
        <p:txBody>
          <a:bodyPr wrap="square" rtlCol="0">
            <a:spAutoFit/>
          </a:bodyPr>
          <a:lstStyle/>
          <a:p>
            <a:r>
              <a:rPr lang="en-US" dirty="0">
                <a:solidFill>
                  <a:schemeClr val="bg1"/>
                </a:solidFill>
              </a:rPr>
              <a:t>ADDR </a:t>
            </a:r>
            <a:r>
              <a:rPr lang="en-US">
                <a:solidFill>
                  <a:schemeClr val="bg1"/>
                </a:solidFill>
              </a:rPr>
              <a:t>can be </a:t>
            </a:r>
            <a:r>
              <a:rPr lang="en-US" dirty="0">
                <a:solidFill>
                  <a:schemeClr val="bg1"/>
                </a:solidFill>
              </a:rPr>
              <a:t>an address or a literal value for load instructions.</a:t>
            </a:r>
          </a:p>
        </p:txBody>
      </p:sp>
    </p:spTree>
    <p:extLst>
      <p:ext uri="{BB962C8B-B14F-4D97-AF65-F5344CB8AC3E}">
        <p14:creationId xmlns:p14="http://schemas.microsoft.com/office/powerpoint/2010/main" val="196362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84A91-A4FE-4595-9F1B-3D59C15CF4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COMPARISONS</a:t>
            </a:r>
          </a:p>
        </p:txBody>
      </p:sp>
      <p:sp>
        <p:nvSpPr>
          <p:cNvPr id="3" name="TextBox 2">
            <a:extLst>
              <a:ext uri="{FF2B5EF4-FFF2-40B4-BE49-F238E27FC236}">
                <a16:creationId xmlns:a16="http://schemas.microsoft.com/office/drawing/2014/main" id="{F696EC2C-B825-458F-8434-A01F81DE2C78}"/>
              </a:ext>
            </a:extLst>
          </p:cNvPr>
          <p:cNvSpPr txBox="1"/>
          <p:nvPr/>
        </p:nvSpPr>
        <p:spPr>
          <a:xfrm>
            <a:off x="329602" y="906011"/>
            <a:ext cx="10607210" cy="369332"/>
          </a:xfrm>
          <a:prstGeom prst="rect">
            <a:avLst/>
          </a:prstGeom>
          <a:noFill/>
        </p:spPr>
        <p:txBody>
          <a:bodyPr wrap="square" rtlCol="0">
            <a:spAutoFit/>
          </a:bodyPr>
          <a:lstStyle/>
          <a:p>
            <a:r>
              <a:rPr lang="en-US" dirty="0">
                <a:solidFill>
                  <a:schemeClr val="bg1"/>
                </a:solidFill>
              </a:rPr>
              <a:t>Conditional expressions consist of a compare instruction </a:t>
            </a:r>
            <a:r>
              <a:rPr lang="en-US">
                <a:solidFill>
                  <a:schemeClr val="bg1"/>
                </a:solidFill>
              </a:rPr>
              <a:t>followed by a branch </a:t>
            </a:r>
            <a:r>
              <a:rPr lang="en-US" dirty="0">
                <a:solidFill>
                  <a:schemeClr val="bg1"/>
                </a:solidFill>
              </a:rPr>
              <a:t>instruction.</a:t>
            </a:r>
          </a:p>
        </p:txBody>
      </p:sp>
      <p:graphicFrame>
        <p:nvGraphicFramePr>
          <p:cNvPr id="5" name="Table 4">
            <a:extLst>
              <a:ext uri="{FF2B5EF4-FFF2-40B4-BE49-F238E27FC236}">
                <a16:creationId xmlns:a16="http://schemas.microsoft.com/office/drawing/2014/main" id="{073D1C8A-FAD5-41FE-9FA5-76E83E1F854A}"/>
              </a:ext>
            </a:extLst>
          </p:cNvPr>
          <p:cNvGraphicFramePr>
            <a:graphicFrameLocks noGrp="1"/>
          </p:cNvGraphicFramePr>
          <p:nvPr>
            <p:extLst>
              <p:ext uri="{D42A27DB-BD31-4B8C-83A1-F6EECF244321}">
                <p14:modId xmlns:p14="http://schemas.microsoft.com/office/powerpoint/2010/main" val="2969455494"/>
              </p:ext>
            </p:extLst>
          </p:nvPr>
        </p:nvGraphicFramePr>
        <p:xfrm>
          <a:off x="329602" y="1681351"/>
          <a:ext cx="8325763" cy="148336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2317115">
                  <a:extLst>
                    <a:ext uri="{9D8B030D-6E8A-4147-A177-3AD203B41FA5}">
                      <a16:colId xmlns:a16="http://schemas.microsoft.com/office/drawing/2014/main" val="1426569369"/>
                    </a:ext>
                  </a:extLst>
                </a:gridCol>
                <a:gridCol w="4697055">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cmp</a:t>
                      </a:r>
                      <a:r>
                        <a:rPr lang="en-US" dirty="0">
                          <a:latin typeface="Consolas" panose="020B0609020204030204" pitchFamily="49" charset="0"/>
                        </a:rPr>
                        <a:t> ADDR</a:t>
                      </a:r>
                    </a:p>
                  </a:txBody>
                  <a:tcPr/>
                </a:tc>
                <a:tc>
                  <a:txBody>
                    <a:bodyPr/>
                    <a:lstStyle/>
                    <a:p>
                      <a:r>
                        <a:rPr lang="en-US" dirty="0"/>
                        <a:t>Compare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Compares the accumulator with ADDR</a:t>
                      </a:r>
                    </a:p>
                  </a:txBody>
                  <a:tcPr/>
                </a:tc>
                <a:extLst>
                  <a:ext uri="{0D108BD9-81ED-4DB2-BD59-A6C34878D82A}">
                    <a16:rowId xmlns:a16="http://schemas.microsoft.com/office/drawing/2014/main" val="2482572702"/>
                  </a:ext>
                </a:extLst>
              </a:tr>
              <a:tr h="370840">
                <a:tc>
                  <a:txBody>
                    <a:bodyPr/>
                    <a:lstStyle/>
                    <a:p>
                      <a:r>
                        <a:rPr lang="en-US" dirty="0" err="1">
                          <a:latin typeface="Consolas" panose="020B0609020204030204" pitchFamily="49" charset="0"/>
                        </a:rPr>
                        <a:t>cpx</a:t>
                      </a:r>
                      <a:r>
                        <a:rPr lang="en-US" dirty="0">
                          <a:latin typeface="Consolas" panose="020B0609020204030204" pitchFamily="49" charset="0"/>
                        </a:rPr>
                        <a:t> ADDR</a:t>
                      </a:r>
                    </a:p>
                  </a:txBody>
                  <a:tcPr/>
                </a:tc>
                <a:tc>
                  <a:txBody>
                    <a:bodyPr/>
                    <a:lstStyle/>
                    <a:p>
                      <a:r>
                        <a:rPr lang="en-US" dirty="0"/>
                        <a:t>Compare X</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Compares X with ADDR</a:t>
                      </a:r>
                    </a:p>
                  </a:txBody>
                  <a:tcPr/>
                </a:tc>
                <a:extLst>
                  <a:ext uri="{0D108BD9-81ED-4DB2-BD59-A6C34878D82A}">
                    <a16:rowId xmlns:a16="http://schemas.microsoft.com/office/drawing/2014/main" val="569793228"/>
                  </a:ext>
                </a:extLst>
              </a:tr>
              <a:tr h="370840">
                <a:tc>
                  <a:txBody>
                    <a:bodyPr/>
                    <a:lstStyle/>
                    <a:p>
                      <a:r>
                        <a:rPr lang="en-US" dirty="0" err="1">
                          <a:latin typeface="Consolas" panose="020B0609020204030204" pitchFamily="49" charset="0"/>
                        </a:rPr>
                        <a:t>cpy</a:t>
                      </a:r>
                      <a:r>
                        <a:rPr lang="en-US" dirty="0">
                          <a:latin typeface="Consolas" panose="020B0609020204030204" pitchFamily="49" charset="0"/>
                        </a:rPr>
                        <a:t> ADDR</a:t>
                      </a:r>
                    </a:p>
                  </a:txBody>
                  <a:tcPr/>
                </a:tc>
                <a:tc>
                  <a:txBody>
                    <a:bodyPr/>
                    <a:lstStyle/>
                    <a:p>
                      <a:r>
                        <a:rPr lang="en-US" dirty="0"/>
                        <a:t>Compare 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Compares Y with ADDR</a:t>
                      </a:r>
                    </a:p>
                  </a:txBody>
                  <a:tcPr/>
                </a:tc>
                <a:extLst>
                  <a:ext uri="{0D108BD9-81ED-4DB2-BD59-A6C34878D82A}">
                    <a16:rowId xmlns:a16="http://schemas.microsoft.com/office/drawing/2014/main" val="3198027007"/>
                  </a:ext>
                </a:extLst>
              </a:tr>
            </a:tbl>
          </a:graphicData>
        </a:graphic>
      </p:graphicFrame>
      <p:sp>
        <p:nvSpPr>
          <p:cNvPr id="6" name="TextBox 5">
            <a:extLst>
              <a:ext uri="{FF2B5EF4-FFF2-40B4-BE49-F238E27FC236}">
                <a16:creationId xmlns:a16="http://schemas.microsoft.com/office/drawing/2014/main" id="{129B27FD-7E32-4AAB-9EE0-52BFE9727D89}"/>
              </a:ext>
            </a:extLst>
          </p:cNvPr>
          <p:cNvSpPr txBox="1"/>
          <p:nvPr/>
        </p:nvSpPr>
        <p:spPr>
          <a:xfrm>
            <a:off x="329602" y="3386053"/>
            <a:ext cx="10607210" cy="369332"/>
          </a:xfrm>
          <a:prstGeom prst="rect">
            <a:avLst/>
          </a:prstGeom>
          <a:noFill/>
        </p:spPr>
        <p:txBody>
          <a:bodyPr wrap="square" rtlCol="0">
            <a:spAutoFit/>
          </a:bodyPr>
          <a:lstStyle/>
          <a:p>
            <a:r>
              <a:rPr lang="en-US" dirty="0">
                <a:solidFill>
                  <a:schemeClr val="bg1"/>
                </a:solidFill>
              </a:rPr>
              <a:t>How is the result of the comparison encoded in the 6502?</a:t>
            </a:r>
          </a:p>
        </p:txBody>
      </p:sp>
    </p:spTree>
    <p:extLst>
      <p:ext uri="{BB962C8B-B14F-4D97-AF65-F5344CB8AC3E}">
        <p14:creationId xmlns:p14="http://schemas.microsoft.com/office/powerpoint/2010/main" val="3109988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F8FC32-EFD2-4CA0-BB9E-3EBA6557F6F3}"/>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PROCESSOR STATUS REGISTER</a:t>
            </a:r>
          </a:p>
        </p:txBody>
      </p:sp>
      <p:sp>
        <p:nvSpPr>
          <p:cNvPr id="3" name="TextBox 2">
            <a:extLst>
              <a:ext uri="{FF2B5EF4-FFF2-40B4-BE49-F238E27FC236}">
                <a16:creationId xmlns:a16="http://schemas.microsoft.com/office/drawing/2014/main" id="{1428DC0A-7F91-42B2-9A99-4E323314AE04}"/>
              </a:ext>
            </a:extLst>
          </p:cNvPr>
          <p:cNvSpPr txBox="1"/>
          <p:nvPr/>
        </p:nvSpPr>
        <p:spPr>
          <a:xfrm>
            <a:off x="329598" y="995208"/>
            <a:ext cx="92559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800" dirty="0">
                <a:latin typeface="Press Start 2P" panose="02000503000000000000" pitchFamily="1" charset="0"/>
              </a:rPr>
              <a:t>P</a:t>
            </a:r>
          </a:p>
        </p:txBody>
      </p:sp>
      <p:sp>
        <p:nvSpPr>
          <p:cNvPr id="4" name="TextBox 3">
            <a:extLst>
              <a:ext uri="{FF2B5EF4-FFF2-40B4-BE49-F238E27FC236}">
                <a16:creationId xmlns:a16="http://schemas.microsoft.com/office/drawing/2014/main" id="{A68816DC-6A72-4F57-9DE4-5BD5788EE84B}"/>
              </a:ext>
            </a:extLst>
          </p:cNvPr>
          <p:cNvSpPr txBox="1"/>
          <p:nvPr/>
        </p:nvSpPr>
        <p:spPr>
          <a:xfrm>
            <a:off x="1264712" y="927932"/>
            <a:ext cx="9546161" cy="646331"/>
          </a:xfrm>
          <a:prstGeom prst="rect">
            <a:avLst/>
          </a:prstGeom>
          <a:noFill/>
        </p:spPr>
        <p:txBody>
          <a:bodyPr wrap="square" rtlCol="0">
            <a:spAutoFit/>
          </a:bodyPr>
          <a:lstStyle/>
          <a:p>
            <a:r>
              <a:rPr lang="en-US" dirty="0">
                <a:solidFill>
                  <a:schemeClr val="bg1"/>
                </a:solidFill>
              </a:rPr>
              <a:t>P is the </a:t>
            </a:r>
            <a:r>
              <a:rPr lang="en-US" b="1" dirty="0">
                <a:solidFill>
                  <a:schemeClr val="accent1"/>
                </a:solidFill>
              </a:rPr>
              <a:t>processor status register</a:t>
            </a:r>
            <a:r>
              <a:rPr lang="en-US" dirty="0">
                <a:solidFill>
                  <a:schemeClr val="bg1"/>
                </a:solidFill>
              </a:rPr>
              <a:t>. It is a read-only register which contains </a:t>
            </a:r>
            <a:r>
              <a:rPr lang="en-US">
                <a:solidFill>
                  <a:schemeClr val="bg1"/>
                </a:solidFill>
              </a:rPr>
              <a:t>a byte whose bits </a:t>
            </a:r>
            <a:r>
              <a:rPr lang="en-US" dirty="0">
                <a:solidFill>
                  <a:schemeClr val="bg1"/>
                </a:solidFill>
              </a:rPr>
              <a:t>represent </a:t>
            </a:r>
            <a:r>
              <a:rPr lang="en-US">
                <a:solidFill>
                  <a:schemeClr val="bg1"/>
                </a:solidFill>
              </a:rPr>
              <a:t>information about </a:t>
            </a:r>
            <a:r>
              <a:rPr lang="en-US" dirty="0">
                <a:solidFill>
                  <a:schemeClr val="bg1"/>
                </a:solidFill>
              </a:rPr>
              <a:t>the processor’s status and the result of the previous operation.</a:t>
            </a:r>
          </a:p>
        </p:txBody>
      </p:sp>
      <p:sp>
        <p:nvSpPr>
          <p:cNvPr id="5" name="TextBox 4">
            <a:extLst>
              <a:ext uri="{FF2B5EF4-FFF2-40B4-BE49-F238E27FC236}">
                <a16:creationId xmlns:a16="http://schemas.microsoft.com/office/drawing/2014/main" id="{7F8E5C50-8BE9-44E9-B2DA-1332DBF658FB}"/>
              </a:ext>
            </a:extLst>
          </p:cNvPr>
          <p:cNvSpPr txBox="1"/>
          <p:nvPr/>
        </p:nvSpPr>
        <p:spPr>
          <a:xfrm>
            <a:off x="964598" y="2849741"/>
            <a:ext cx="2760735" cy="461665"/>
          </a:xfrm>
          <a:prstGeom prst="rect">
            <a:avLst/>
          </a:prstGeom>
          <a:noFill/>
          <a:ln>
            <a:noFill/>
          </a:ln>
        </p:spPr>
        <p:txBody>
          <a:bodyPr wrap="square" rtlCol="0">
            <a:spAutoFit/>
          </a:bodyPr>
          <a:lstStyle/>
          <a:p>
            <a:r>
              <a:rPr lang="en-US" sz="2400" dirty="0">
                <a:solidFill>
                  <a:srgbClr val="C00000"/>
                </a:solidFill>
                <a:latin typeface="Press Start 2P" panose="02000503000000000000" pitchFamily="1" charset="0"/>
              </a:rPr>
              <a:t>N</a:t>
            </a:r>
            <a:r>
              <a:rPr lang="en-US" sz="2400" dirty="0">
                <a:solidFill>
                  <a:srgbClr val="FFFF00"/>
                </a:solidFill>
                <a:latin typeface="Press Start 2P" panose="02000503000000000000" pitchFamily="1" charset="0"/>
              </a:rPr>
              <a:t>V</a:t>
            </a:r>
            <a:r>
              <a:rPr lang="en-US" sz="2400" dirty="0">
                <a:solidFill>
                  <a:schemeClr val="tx2"/>
                </a:solidFill>
                <a:latin typeface="Press Start 2P" panose="02000503000000000000" pitchFamily="1" charset="0"/>
              </a:rPr>
              <a:t>--</a:t>
            </a:r>
            <a:r>
              <a:rPr lang="en-US" sz="2400" dirty="0">
                <a:solidFill>
                  <a:schemeClr val="accent6">
                    <a:lumMod val="75000"/>
                  </a:schemeClr>
                </a:solidFill>
                <a:latin typeface="Press Start 2P" panose="02000503000000000000" pitchFamily="1" charset="0"/>
              </a:rPr>
              <a:t>D</a:t>
            </a:r>
            <a:r>
              <a:rPr lang="en-US" sz="2400" dirty="0">
                <a:solidFill>
                  <a:schemeClr val="accent1"/>
                </a:solidFill>
                <a:latin typeface="Press Start 2P" panose="02000503000000000000" pitchFamily="1" charset="0"/>
              </a:rPr>
              <a:t>I</a:t>
            </a:r>
            <a:r>
              <a:rPr lang="en-US" sz="2400" dirty="0">
                <a:solidFill>
                  <a:schemeClr val="accent2"/>
                </a:solidFill>
                <a:latin typeface="Press Start 2P" panose="02000503000000000000" pitchFamily="1" charset="0"/>
              </a:rPr>
              <a:t>Z</a:t>
            </a:r>
            <a:r>
              <a:rPr lang="en-US" sz="2400" dirty="0">
                <a:solidFill>
                  <a:srgbClr val="7030A0"/>
                </a:solidFill>
                <a:latin typeface="Press Start 2P" panose="02000503000000000000" pitchFamily="1" charset="0"/>
              </a:rPr>
              <a:t>C</a:t>
            </a:r>
          </a:p>
        </p:txBody>
      </p:sp>
      <p:sp>
        <p:nvSpPr>
          <p:cNvPr id="6" name="TextBox 5">
            <a:extLst>
              <a:ext uri="{FF2B5EF4-FFF2-40B4-BE49-F238E27FC236}">
                <a16:creationId xmlns:a16="http://schemas.microsoft.com/office/drawing/2014/main" id="{40146BA3-AEE0-4A5D-98B8-69BBFFB7E783}"/>
              </a:ext>
            </a:extLst>
          </p:cNvPr>
          <p:cNvSpPr txBox="1"/>
          <p:nvPr/>
        </p:nvSpPr>
        <p:spPr>
          <a:xfrm>
            <a:off x="4140200" y="1758591"/>
            <a:ext cx="6138333" cy="2903872"/>
          </a:xfrm>
          <a:prstGeom prst="rect">
            <a:avLst/>
          </a:prstGeom>
          <a:noFill/>
        </p:spPr>
        <p:txBody>
          <a:bodyPr wrap="square" rtlCol="0">
            <a:spAutoFit/>
          </a:bodyPr>
          <a:lstStyle/>
          <a:p>
            <a:pPr>
              <a:lnSpc>
                <a:spcPct val="145000"/>
              </a:lnSpc>
            </a:pPr>
            <a:r>
              <a:rPr lang="en-US" b="1" dirty="0">
                <a:solidFill>
                  <a:srgbClr val="7030A0"/>
                </a:solidFill>
              </a:rPr>
              <a:t>Carry</a:t>
            </a:r>
            <a:r>
              <a:rPr lang="en-US" dirty="0">
                <a:solidFill>
                  <a:schemeClr val="bg1"/>
                </a:solidFill>
              </a:rPr>
              <a:t>: Previous operation resulted in a carry</a:t>
            </a:r>
          </a:p>
          <a:p>
            <a:pPr>
              <a:lnSpc>
                <a:spcPct val="145000"/>
              </a:lnSpc>
            </a:pPr>
            <a:r>
              <a:rPr lang="en-US" b="1" dirty="0">
                <a:solidFill>
                  <a:schemeClr val="accent2"/>
                </a:solidFill>
              </a:rPr>
              <a:t>Zero</a:t>
            </a:r>
            <a:r>
              <a:rPr lang="en-US" dirty="0">
                <a:solidFill>
                  <a:schemeClr val="bg1"/>
                </a:solidFill>
              </a:rPr>
              <a:t>: Previous operation resulted in 0 value</a:t>
            </a:r>
          </a:p>
          <a:p>
            <a:pPr>
              <a:lnSpc>
                <a:spcPct val="145000"/>
              </a:lnSpc>
            </a:pPr>
            <a:r>
              <a:rPr lang="en-US" b="1" dirty="0">
                <a:solidFill>
                  <a:schemeClr val="accent1"/>
                </a:solidFill>
              </a:rPr>
              <a:t>Interrupt</a:t>
            </a:r>
            <a:r>
              <a:rPr lang="en-US" dirty="0">
                <a:solidFill>
                  <a:schemeClr val="bg1"/>
                </a:solidFill>
              </a:rPr>
              <a:t>: Interrupts enabled</a:t>
            </a:r>
            <a:br>
              <a:rPr lang="en-US" dirty="0">
                <a:solidFill>
                  <a:schemeClr val="bg1"/>
                </a:solidFill>
              </a:rPr>
            </a:br>
            <a:endParaRPr lang="en-US" dirty="0">
              <a:solidFill>
                <a:schemeClr val="bg1"/>
              </a:solidFill>
            </a:endParaRPr>
          </a:p>
          <a:p>
            <a:pPr>
              <a:lnSpc>
                <a:spcPct val="145000"/>
              </a:lnSpc>
            </a:pPr>
            <a:r>
              <a:rPr lang="en-US" b="1" dirty="0">
                <a:solidFill>
                  <a:schemeClr val="accent6"/>
                </a:solidFill>
              </a:rPr>
              <a:t>Decimal</a:t>
            </a:r>
            <a:r>
              <a:rPr lang="en-US" dirty="0">
                <a:solidFill>
                  <a:schemeClr val="bg1"/>
                </a:solidFill>
              </a:rPr>
              <a:t>: Decimal (BCD) mode enabled</a:t>
            </a:r>
          </a:p>
          <a:p>
            <a:pPr>
              <a:lnSpc>
                <a:spcPct val="145000"/>
              </a:lnSpc>
            </a:pPr>
            <a:r>
              <a:rPr lang="en-US" b="1" dirty="0" err="1">
                <a:solidFill>
                  <a:srgbClr val="FFFF00"/>
                </a:solidFill>
              </a:rPr>
              <a:t>oVerflow</a:t>
            </a:r>
            <a:r>
              <a:rPr lang="en-US" dirty="0">
                <a:solidFill>
                  <a:schemeClr val="bg1"/>
                </a:solidFill>
              </a:rPr>
              <a:t>: Previous operation resulted in an overflow</a:t>
            </a:r>
          </a:p>
          <a:p>
            <a:pPr>
              <a:lnSpc>
                <a:spcPct val="145000"/>
              </a:lnSpc>
            </a:pPr>
            <a:r>
              <a:rPr lang="en-US" b="1" dirty="0">
                <a:solidFill>
                  <a:srgbClr val="C00000"/>
                </a:solidFill>
              </a:rPr>
              <a:t>Negative</a:t>
            </a:r>
            <a:r>
              <a:rPr lang="en-US" dirty="0">
                <a:solidFill>
                  <a:schemeClr val="bg1"/>
                </a:solidFill>
              </a:rPr>
              <a:t>: Bit 7 of the previous operation, 1 if negative</a:t>
            </a:r>
          </a:p>
        </p:txBody>
      </p:sp>
      <p:cxnSp>
        <p:nvCxnSpPr>
          <p:cNvPr id="17" name="Connector: Elbow 16">
            <a:extLst>
              <a:ext uri="{FF2B5EF4-FFF2-40B4-BE49-F238E27FC236}">
                <a16:creationId xmlns:a16="http://schemas.microsoft.com/office/drawing/2014/main" id="{83BB66BD-46AC-4009-AB0A-73B70A31AEE2}"/>
              </a:ext>
            </a:extLst>
          </p:cNvPr>
          <p:cNvCxnSpPr>
            <a:cxnSpLocks/>
          </p:cNvCxnSpPr>
          <p:nvPr/>
        </p:nvCxnSpPr>
        <p:spPr>
          <a:xfrm flipV="1">
            <a:off x="3327399" y="2035141"/>
            <a:ext cx="846667" cy="862261"/>
          </a:xfrm>
          <a:prstGeom prst="bentConnector3">
            <a:avLst>
              <a:gd name="adj1" fmla="val 1000"/>
            </a:avLst>
          </a:prstGeom>
          <a:ln>
            <a:solidFill>
              <a:srgbClr val="7030A0"/>
            </a:solidFill>
            <a:tailEnd type="triangle"/>
          </a:ln>
        </p:spPr>
        <p:style>
          <a:lnRef idx="3">
            <a:schemeClr val="accent5"/>
          </a:lnRef>
          <a:fillRef idx="0">
            <a:schemeClr val="accent5"/>
          </a:fillRef>
          <a:effectRef idx="2">
            <a:schemeClr val="accent5"/>
          </a:effectRef>
          <a:fontRef idx="minor">
            <a:schemeClr val="tx1"/>
          </a:fontRef>
        </p:style>
      </p:cxnSp>
      <p:cxnSp>
        <p:nvCxnSpPr>
          <p:cNvPr id="22" name="Connector: Elbow 21">
            <a:extLst>
              <a:ext uri="{FF2B5EF4-FFF2-40B4-BE49-F238E27FC236}">
                <a16:creationId xmlns:a16="http://schemas.microsoft.com/office/drawing/2014/main" id="{BB6096A6-B187-4320-998E-BB0E5168E74F}"/>
              </a:ext>
            </a:extLst>
          </p:cNvPr>
          <p:cNvCxnSpPr>
            <a:cxnSpLocks/>
          </p:cNvCxnSpPr>
          <p:nvPr/>
        </p:nvCxnSpPr>
        <p:spPr>
          <a:xfrm flipV="1">
            <a:off x="3022600" y="2433583"/>
            <a:ext cx="1117600" cy="474244"/>
          </a:xfrm>
          <a:prstGeom prst="bentConnector3">
            <a:avLst>
              <a:gd name="adj1" fmla="val 758"/>
            </a:avLst>
          </a:prstGeom>
          <a:ln>
            <a:solidFill>
              <a:schemeClr val="accent2"/>
            </a:solidFill>
            <a:tailEnd type="triangle"/>
          </a:ln>
        </p:spPr>
        <p:style>
          <a:lnRef idx="3">
            <a:schemeClr val="accent5"/>
          </a:lnRef>
          <a:fillRef idx="0">
            <a:schemeClr val="accent5"/>
          </a:fillRef>
          <a:effectRef idx="2">
            <a:schemeClr val="accent5"/>
          </a:effectRef>
          <a:fontRef idx="minor">
            <a:schemeClr val="tx1"/>
          </a:fontRef>
        </p:style>
      </p:cxnSp>
      <p:cxnSp>
        <p:nvCxnSpPr>
          <p:cNvPr id="26" name="Connector: Elbow 25">
            <a:extLst>
              <a:ext uri="{FF2B5EF4-FFF2-40B4-BE49-F238E27FC236}">
                <a16:creationId xmlns:a16="http://schemas.microsoft.com/office/drawing/2014/main" id="{5E9A83F4-8DDF-4CC1-BC0B-B8049668FDE3}"/>
              </a:ext>
            </a:extLst>
          </p:cNvPr>
          <p:cNvCxnSpPr>
            <a:cxnSpLocks/>
          </p:cNvCxnSpPr>
          <p:nvPr/>
        </p:nvCxnSpPr>
        <p:spPr>
          <a:xfrm flipV="1">
            <a:off x="2751666" y="2834445"/>
            <a:ext cx="1388534" cy="71132"/>
          </a:xfrm>
          <a:prstGeom prst="bentConnector3">
            <a:avLst>
              <a:gd name="adj1" fmla="val -61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5" name="Connector: Elbow 34">
            <a:extLst>
              <a:ext uri="{FF2B5EF4-FFF2-40B4-BE49-F238E27FC236}">
                <a16:creationId xmlns:a16="http://schemas.microsoft.com/office/drawing/2014/main" id="{1FB4818A-9A7C-44E4-BC48-1832310DC7EB}"/>
              </a:ext>
            </a:extLst>
          </p:cNvPr>
          <p:cNvCxnSpPr>
            <a:cxnSpLocks/>
          </p:cNvCxnSpPr>
          <p:nvPr/>
        </p:nvCxnSpPr>
        <p:spPr>
          <a:xfrm>
            <a:off x="2384233" y="3298643"/>
            <a:ext cx="1755967" cy="324973"/>
          </a:xfrm>
          <a:prstGeom prst="bentConnector3">
            <a:avLst>
              <a:gd name="adj1" fmla="val 337"/>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40" name="Connector: Elbow 39">
            <a:extLst>
              <a:ext uri="{FF2B5EF4-FFF2-40B4-BE49-F238E27FC236}">
                <a16:creationId xmlns:a16="http://schemas.microsoft.com/office/drawing/2014/main" id="{12A84CC4-C593-4124-8203-172F449661E0}"/>
              </a:ext>
            </a:extLst>
          </p:cNvPr>
          <p:cNvCxnSpPr>
            <a:cxnSpLocks/>
          </p:cNvCxnSpPr>
          <p:nvPr/>
        </p:nvCxnSpPr>
        <p:spPr>
          <a:xfrm>
            <a:off x="1500848" y="3282880"/>
            <a:ext cx="2647819" cy="766388"/>
          </a:xfrm>
          <a:prstGeom prst="bentConnector3">
            <a:avLst>
              <a:gd name="adj1" fmla="val 117"/>
            </a:avLst>
          </a:prstGeom>
          <a:ln>
            <a:solidFill>
              <a:srgbClr val="FFFF00"/>
            </a:solidFill>
            <a:tailEnd type="triangle"/>
          </a:ln>
        </p:spPr>
        <p:style>
          <a:lnRef idx="2">
            <a:schemeClr val="accent6"/>
          </a:lnRef>
          <a:fillRef idx="0">
            <a:schemeClr val="accent6"/>
          </a:fillRef>
          <a:effectRef idx="1">
            <a:schemeClr val="accent6"/>
          </a:effectRef>
          <a:fontRef idx="minor">
            <a:schemeClr val="tx1"/>
          </a:fontRef>
        </p:style>
      </p:cxnSp>
      <p:cxnSp>
        <p:nvCxnSpPr>
          <p:cNvPr id="46" name="Connector: Elbow 45">
            <a:extLst>
              <a:ext uri="{FF2B5EF4-FFF2-40B4-BE49-F238E27FC236}">
                <a16:creationId xmlns:a16="http://schemas.microsoft.com/office/drawing/2014/main" id="{7ABB3DD4-7CC1-4FCB-A9FD-4A6738745CF8}"/>
              </a:ext>
            </a:extLst>
          </p:cNvPr>
          <p:cNvCxnSpPr>
            <a:cxnSpLocks/>
          </p:cNvCxnSpPr>
          <p:nvPr/>
        </p:nvCxnSpPr>
        <p:spPr>
          <a:xfrm>
            <a:off x="1190388" y="3282880"/>
            <a:ext cx="2958279" cy="1121541"/>
          </a:xfrm>
          <a:prstGeom prst="bentConnector3">
            <a:avLst>
              <a:gd name="adj1" fmla="val 126"/>
            </a:avLst>
          </a:prstGeom>
          <a:ln>
            <a:solidFill>
              <a:srgbClr val="FF0000"/>
            </a:solidFill>
            <a:tailEnd type="triangle"/>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968413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84A91-A4FE-4595-9F1B-3D59C15CF4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COMPARISONS</a:t>
            </a:r>
          </a:p>
        </p:txBody>
      </p:sp>
      <p:sp>
        <p:nvSpPr>
          <p:cNvPr id="3" name="TextBox 2">
            <a:extLst>
              <a:ext uri="{FF2B5EF4-FFF2-40B4-BE49-F238E27FC236}">
                <a16:creationId xmlns:a16="http://schemas.microsoft.com/office/drawing/2014/main" id="{F696EC2C-B825-458F-8434-A01F81DE2C78}"/>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A comparison of two values is </a:t>
            </a:r>
            <a:r>
              <a:rPr lang="en-US">
                <a:solidFill>
                  <a:schemeClr val="bg1"/>
                </a:solidFill>
              </a:rPr>
              <a:t>performed by simply subtracting </a:t>
            </a:r>
            <a:r>
              <a:rPr lang="en-US" dirty="0">
                <a:solidFill>
                  <a:schemeClr val="bg1"/>
                </a:solidFill>
              </a:rPr>
              <a:t>the memory value from the register value, setting the following processor flags accordingly:</a:t>
            </a:r>
          </a:p>
        </p:txBody>
      </p:sp>
      <p:graphicFrame>
        <p:nvGraphicFramePr>
          <p:cNvPr id="5" name="Table 4">
            <a:extLst>
              <a:ext uri="{FF2B5EF4-FFF2-40B4-BE49-F238E27FC236}">
                <a16:creationId xmlns:a16="http://schemas.microsoft.com/office/drawing/2014/main" id="{073D1C8A-FAD5-41FE-9FA5-76E83E1F854A}"/>
              </a:ext>
            </a:extLst>
          </p:cNvPr>
          <p:cNvGraphicFramePr>
            <a:graphicFrameLocks noGrp="1"/>
          </p:cNvGraphicFramePr>
          <p:nvPr>
            <p:extLst>
              <p:ext uri="{D42A27DB-BD31-4B8C-83A1-F6EECF244321}">
                <p14:modId xmlns:p14="http://schemas.microsoft.com/office/powerpoint/2010/main" val="2450567398"/>
              </p:ext>
            </p:extLst>
          </p:nvPr>
        </p:nvGraphicFramePr>
        <p:xfrm>
          <a:off x="329602" y="1681351"/>
          <a:ext cx="3191955" cy="1483360"/>
        </p:xfrm>
        <a:graphic>
          <a:graphicData uri="http://schemas.openxmlformats.org/drawingml/2006/table">
            <a:tbl>
              <a:tblPr firstRow="1" bandRow="1">
                <a:tableStyleId>{073A0DAA-6AF3-43AB-8588-CEC1D06C72B9}</a:tableStyleId>
              </a:tblPr>
              <a:tblGrid>
                <a:gridCol w="2009902">
                  <a:extLst>
                    <a:ext uri="{9D8B030D-6E8A-4147-A177-3AD203B41FA5}">
                      <a16:colId xmlns:a16="http://schemas.microsoft.com/office/drawing/2014/main" val="1339825661"/>
                    </a:ext>
                  </a:extLst>
                </a:gridCol>
                <a:gridCol w="474980">
                  <a:extLst>
                    <a:ext uri="{9D8B030D-6E8A-4147-A177-3AD203B41FA5}">
                      <a16:colId xmlns:a16="http://schemas.microsoft.com/office/drawing/2014/main" val="203029390"/>
                    </a:ext>
                  </a:extLst>
                </a:gridCol>
                <a:gridCol w="351155">
                  <a:extLst>
                    <a:ext uri="{9D8B030D-6E8A-4147-A177-3AD203B41FA5}">
                      <a16:colId xmlns:a16="http://schemas.microsoft.com/office/drawing/2014/main" val="2406622424"/>
                    </a:ext>
                  </a:extLst>
                </a:gridCol>
                <a:gridCol w="355918">
                  <a:extLst>
                    <a:ext uri="{9D8B030D-6E8A-4147-A177-3AD203B41FA5}">
                      <a16:colId xmlns:a16="http://schemas.microsoft.com/office/drawing/2014/main" val="2171538233"/>
                    </a:ext>
                  </a:extLst>
                </a:gridCol>
              </a:tblGrid>
              <a:tr h="370840">
                <a:tc>
                  <a:txBody>
                    <a:bodyPr/>
                    <a:lstStyle/>
                    <a:p>
                      <a:r>
                        <a:rPr lang="en-US" dirty="0"/>
                        <a:t>Comparison Result</a:t>
                      </a:r>
                    </a:p>
                  </a:txBody>
                  <a:tcPr/>
                </a:tc>
                <a:tc>
                  <a:txBody>
                    <a:bodyPr/>
                    <a:lstStyle/>
                    <a:p>
                      <a:r>
                        <a:rPr lang="en-US" dirty="0"/>
                        <a:t>N</a:t>
                      </a:r>
                    </a:p>
                  </a:txBody>
                  <a:tcPr/>
                </a:tc>
                <a:tc>
                  <a:txBody>
                    <a:bodyPr/>
                    <a:lstStyle/>
                    <a:p>
                      <a:r>
                        <a:rPr lang="en-US" dirty="0"/>
                        <a:t>Z</a:t>
                      </a:r>
                    </a:p>
                  </a:txBody>
                  <a:tcPr/>
                </a:tc>
                <a:tc>
                  <a:txBody>
                    <a:bodyPr/>
                    <a:lstStyle/>
                    <a:p>
                      <a:r>
                        <a:rPr lang="en-US" dirty="0"/>
                        <a:t>C</a:t>
                      </a:r>
                    </a:p>
                  </a:txBody>
                  <a:tcPr/>
                </a:tc>
                <a:extLst>
                  <a:ext uri="{0D108BD9-81ED-4DB2-BD59-A6C34878D82A}">
                    <a16:rowId xmlns:a16="http://schemas.microsoft.com/office/drawing/2014/main" val="150657413"/>
                  </a:ext>
                </a:extLst>
              </a:tr>
              <a:tr h="370840">
                <a:tc>
                  <a:txBody>
                    <a:bodyPr/>
                    <a:lstStyle/>
                    <a:p>
                      <a:r>
                        <a:rPr lang="en-US" dirty="0">
                          <a:latin typeface="Consolas" panose="020B0609020204030204" pitchFamily="49" charset="0"/>
                        </a:rPr>
                        <a:t>A </a:t>
                      </a:r>
                      <a:r>
                        <a:rPr lang="en-US">
                          <a:latin typeface="Consolas" panose="020B0609020204030204" pitchFamily="49" charset="0"/>
                        </a:rPr>
                        <a:t>= B</a:t>
                      </a:r>
                      <a:endParaRPr lang="en-US" dirty="0">
                        <a:latin typeface="Consolas" panose="020B0609020204030204" pitchFamily="49"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1</a:t>
                      </a:r>
                    </a:p>
                  </a:txBody>
                  <a:tcPr/>
                </a:tc>
                <a:extLst>
                  <a:ext uri="{0D108BD9-81ED-4DB2-BD59-A6C34878D82A}">
                    <a16:rowId xmlns:a16="http://schemas.microsoft.com/office/drawing/2014/main" val="2482572702"/>
                  </a:ext>
                </a:extLst>
              </a:tr>
              <a:tr h="370840">
                <a:tc>
                  <a:txBody>
                    <a:bodyPr/>
                    <a:lstStyle/>
                    <a:p>
                      <a:r>
                        <a:rPr lang="en-US" dirty="0">
                          <a:latin typeface="Consolas" panose="020B0609020204030204" pitchFamily="49" charset="0"/>
                        </a:rPr>
                        <a:t>A </a:t>
                      </a:r>
                      <a:r>
                        <a:rPr lang="en-US">
                          <a:latin typeface="Consolas" panose="020B0609020204030204" pitchFamily="49" charset="0"/>
                        </a:rPr>
                        <a:t>&lt; B</a:t>
                      </a:r>
                      <a:endParaRPr lang="en-US" dirty="0">
                        <a:latin typeface="Consolas" panose="020B0609020204030204" pitchFamily="49"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t>B7</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a:t>
                      </a:r>
                    </a:p>
                  </a:txBody>
                  <a:tcPr/>
                </a:tc>
                <a:extLst>
                  <a:ext uri="{0D108BD9-81ED-4DB2-BD59-A6C34878D82A}">
                    <a16:rowId xmlns:a16="http://schemas.microsoft.com/office/drawing/2014/main" val="569793228"/>
                  </a:ext>
                </a:extLst>
              </a:tr>
              <a:tr h="370840">
                <a:tc>
                  <a:txBody>
                    <a:bodyPr/>
                    <a:lstStyle/>
                    <a:p>
                      <a:r>
                        <a:rPr lang="en-US" dirty="0">
                          <a:latin typeface="Consolas" panose="020B0609020204030204" pitchFamily="49" charset="0"/>
                        </a:rPr>
                        <a:t>A </a:t>
                      </a:r>
                      <a:r>
                        <a:rPr lang="en-US">
                          <a:latin typeface="Consolas" panose="020B0609020204030204" pitchFamily="49" charset="0"/>
                        </a:rPr>
                        <a:t>&gt; B</a:t>
                      </a:r>
                      <a:endParaRPr lang="en-US" dirty="0">
                        <a:latin typeface="Consolas" panose="020B0609020204030204" pitchFamily="49"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t>B7</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1</a:t>
                      </a:r>
                    </a:p>
                  </a:txBody>
                  <a:tcPr/>
                </a:tc>
                <a:extLst>
                  <a:ext uri="{0D108BD9-81ED-4DB2-BD59-A6C34878D82A}">
                    <a16:rowId xmlns:a16="http://schemas.microsoft.com/office/drawing/2014/main" val="3198027007"/>
                  </a:ext>
                </a:extLst>
              </a:tr>
            </a:tbl>
          </a:graphicData>
        </a:graphic>
      </p:graphicFrame>
      <p:sp>
        <p:nvSpPr>
          <p:cNvPr id="7" name="TextBox 6">
            <a:extLst>
              <a:ext uri="{FF2B5EF4-FFF2-40B4-BE49-F238E27FC236}">
                <a16:creationId xmlns:a16="http://schemas.microsoft.com/office/drawing/2014/main" id="{7430BAEC-B2DE-4B66-BCBA-0CD0D0928A9A}"/>
              </a:ext>
            </a:extLst>
          </p:cNvPr>
          <p:cNvSpPr txBox="1"/>
          <p:nvPr/>
        </p:nvSpPr>
        <p:spPr>
          <a:xfrm>
            <a:off x="329602" y="3386053"/>
            <a:ext cx="10607210" cy="646331"/>
          </a:xfrm>
          <a:prstGeom prst="rect">
            <a:avLst/>
          </a:prstGeom>
          <a:noFill/>
        </p:spPr>
        <p:txBody>
          <a:bodyPr wrap="square" rtlCol="0">
            <a:spAutoFit/>
          </a:bodyPr>
          <a:lstStyle/>
          <a:p>
            <a:r>
              <a:rPr lang="en-US" dirty="0">
                <a:solidFill>
                  <a:schemeClr val="bg1"/>
                </a:solidFill>
              </a:rPr>
              <a:t>Where A is the register value </a:t>
            </a:r>
            <a:r>
              <a:rPr lang="en-US">
                <a:solidFill>
                  <a:schemeClr val="bg1"/>
                </a:solidFill>
              </a:rPr>
              <a:t>and B </a:t>
            </a:r>
            <a:r>
              <a:rPr lang="en-US" dirty="0">
                <a:solidFill>
                  <a:schemeClr val="bg1"/>
                </a:solidFill>
              </a:rPr>
              <a:t>is the memory value or literal. The N flag is set </a:t>
            </a:r>
            <a:r>
              <a:rPr lang="en-US">
                <a:solidFill>
                  <a:schemeClr val="bg1"/>
                </a:solidFill>
              </a:rPr>
              <a:t>to bit </a:t>
            </a:r>
            <a:r>
              <a:rPr lang="en-US" dirty="0">
                <a:solidFill>
                  <a:schemeClr val="bg1"/>
                </a:solidFill>
              </a:rPr>
              <a:t>7 of </a:t>
            </a:r>
            <a:r>
              <a:rPr lang="en-US">
                <a:solidFill>
                  <a:schemeClr val="bg1"/>
                </a:solidFill>
              </a:rPr>
              <a:t>the subtraction </a:t>
            </a:r>
            <a:r>
              <a:rPr lang="en-US" dirty="0">
                <a:solidFill>
                  <a:schemeClr val="bg1"/>
                </a:solidFill>
              </a:rPr>
              <a:t>operation.</a:t>
            </a:r>
          </a:p>
        </p:txBody>
      </p:sp>
    </p:spTree>
    <p:extLst>
      <p:ext uri="{BB962C8B-B14F-4D97-AF65-F5344CB8AC3E}">
        <p14:creationId xmlns:p14="http://schemas.microsoft.com/office/powerpoint/2010/main" val="3176144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84A91-A4FE-4595-9F1B-3D59C15CF4A5}"/>
              </a:ext>
            </a:extLst>
          </p:cNvPr>
          <p:cNvSpPr txBox="1"/>
          <p:nvPr/>
        </p:nvSpPr>
        <p:spPr>
          <a:xfrm>
            <a:off x="329602" y="302327"/>
            <a:ext cx="10727087" cy="523220"/>
          </a:xfrm>
          <a:prstGeom prst="rect">
            <a:avLst/>
          </a:prstGeom>
          <a:noFill/>
        </p:spPr>
        <p:txBody>
          <a:bodyPr wrap="square" rtlCol="0">
            <a:spAutoFit/>
          </a:bodyPr>
          <a:lstStyle/>
          <a:p>
            <a:r>
              <a:rPr lang="en-US" sz="2800">
                <a:solidFill>
                  <a:schemeClr val="bg1"/>
                </a:solidFill>
                <a:latin typeface="Press Start 2P" panose="02000503000000000000" pitchFamily="1" charset="0"/>
              </a:rPr>
              <a:t>BRANCHES </a:t>
            </a:r>
            <a:r>
              <a:rPr lang="en-US" sz="2800" dirty="0">
                <a:solidFill>
                  <a:schemeClr val="bg1"/>
                </a:solidFill>
                <a:latin typeface="Press Start 2P" panose="02000503000000000000" pitchFamily="1" charset="0"/>
              </a:rPr>
              <a:t>AND CONTROL FLOW</a:t>
            </a:r>
          </a:p>
        </p:txBody>
      </p:sp>
      <p:sp>
        <p:nvSpPr>
          <p:cNvPr id="3" name="TextBox 2">
            <a:extLst>
              <a:ext uri="{FF2B5EF4-FFF2-40B4-BE49-F238E27FC236}">
                <a16:creationId xmlns:a16="http://schemas.microsoft.com/office/drawing/2014/main" id="{F696EC2C-B825-458F-8434-A01F81DE2C78}"/>
              </a:ext>
            </a:extLst>
          </p:cNvPr>
          <p:cNvSpPr txBox="1"/>
          <p:nvPr/>
        </p:nvSpPr>
        <p:spPr>
          <a:xfrm>
            <a:off x="329602" y="745144"/>
            <a:ext cx="10607210" cy="646331"/>
          </a:xfrm>
          <a:prstGeom prst="rect">
            <a:avLst/>
          </a:prstGeom>
          <a:noFill/>
        </p:spPr>
        <p:txBody>
          <a:bodyPr wrap="square" rtlCol="0">
            <a:spAutoFit/>
          </a:bodyPr>
          <a:lstStyle/>
          <a:p>
            <a:r>
              <a:rPr lang="en-US" dirty="0">
                <a:solidFill>
                  <a:schemeClr val="bg1"/>
                </a:solidFill>
              </a:rPr>
              <a:t>Control flow is typically </a:t>
            </a:r>
            <a:r>
              <a:rPr lang="en-US">
                <a:solidFill>
                  <a:schemeClr val="bg1"/>
                </a:solidFill>
              </a:rPr>
              <a:t>managed by branch </a:t>
            </a:r>
            <a:r>
              <a:rPr lang="en-US" dirty="0">
                <a:solidFill>
                  <a:schemeClr val="bg1"/>
                </a:solidFill>
              </a:rPr>
              <a:t>operations after a comparison operation </a:t>
            </a:r>
            <a:r>
              <a:rPr lang="en-US">
                <a:solidFill>
                  <a:schemeClr val="bg1"/>
                </a:solidFill>
              </a:rPr>
              <a:t>has been </a:t>
            </a:r>
            <a:r>
              <a:rPr lang="en-US" dirty="0">
                <a:solidFill>
                  <a:schemeClr val="bg1"/>
                </a:solidFill>
              </a:rPr>
              <a:t>executed and the processor flags </a:t>
            </a:r>
            <a:r>
              <a:rPr lang="en-US">
                <a:solidFill>
                  <a:schemeClr val="bg1"/>
                </a:solidFill>
              </a:rPr>
              <a:t>have been </a:t>
            </a:r>
            <a:r>
              <a:rPr lang="en-US" dirty="0">
                <a:solidFill>
                  <a:schemeClr val="bg1"/>
                </a:solidFill>
              </a:rPr>
              <a:t>appropriately set.</a:t>
            </a:r>
          </a:p>
        </p:txBody>
      </p:sp>
      <p:sp>
        <p:nvSpPr>
          <p:cNvPr id="7" name="TextBox 6">
            <a:extLst>
              <a:ext uri="{FF2B5EF4-FFF2-40B4-BE49-F238E27FC236}">
                <a16:creationId xmlns:a16="http://schemas.microsoft.com/office/drawing/2014/main" id="{7430BAEC-B2DE-4B66-BCBA-0CD0D0928A9A}"/>
              </a:ext>
            </a:extLst>
          </p:cNvPr>
          <p:cNvSpPr txBox="1"/>
          <p:nvPr/>
        </p:nvSpPr>
        <p:spPr>
          <a:xfrm>
            <a:off x="329602" y="4757648"/>
            <a:ext cx="10607210" cy="646331"/>
          </a:xfrm>
          <a:prstGeom prst="rect">
            <a:avLst/>
          </a:prstGeom>
          <a:noFill/>
        </p:spPr>
        <p:txBody>
          <a:bodyPr wrap="square" rtlCol="0">
            <a:spAutoFit/>
          </a:bodyPr>
          <a:lstStyle/>
          <a:p>
            <a:r>
              <a:rPr lang="en-US" dirty="0">
                <a:solidFill>
                  <a:schemeClr val="bg1"/>
                </a:solidFill>
              </a:rPr>
              <a:t>VAL is </a:t>
            </a:r>
            <a:r>
              <a:rPr lang="en-US">
                <a:solidFill>
                  <a:schemeClr val="bg1"/>
                </a:solidFill>
              </a:rPr>
              <a:t>the number of bytes to branch </a:t>
            </a:r>
            <a:r>
              <a:rPr lang="en-US" dirty="0">
                <a:solidFill>
                  <a:schemeClr val="bg1"/>
                </a:solidFill>
              </a:rPr>
              <a:t>forward </a:t>
            </a:r>
            <a:r>
              <a:rPr lang="en-US">
                <a:solidFill>
                  <a:schemeClr val="bg1"/>
                </a:solidFill>
              </a:rPr>
              <a:t>or backward</a:t>
            </a:r>
            <a:r>
              <a:rPr lang="en-US" dirty="0">
                <a:solidFill>
                  <a:schemeClr val="bg1"/>
                </a:solidFill>
              </a:rPr>
              <a:t>. VAL </a:t>
            </a:r>
            <a:r>
              <a:rPr lang="en-US">
                <a:solidFill>
                  <a:schemeClr val="bg1"/>
                </a:solidFill>
              </a:rPr>
              <a:t>can be </a:t>
            </a:r>
            <a:r>
              <a:rPr lang="en-US" dirty="0">
                <a:solidFill>
                  <a:schemeClr val="bg1"/>
                </a:solidFill>
              </a:rPr>
              <a:t>in the range [-128, 127]. What if we want </a:t>
            </a:r>
            <a:r>
              <a:rPr lang="en-US">
                <a:solidFill>
                  <a:schemeClr val="bg1"/>
                </a:solidFill>
              </a:rPr>
              <a:t>to branch by </a:t>
            </a:r>
            <a:r>
              <a:rPr lang="en-US" dirty="0">
                <a:solidFill>
                  <a:schemeClr val="bg1"/>
                </a:solidFill>
              </a:rPr>
              <a:t>more?</a:t>
            </a:r>
          </a:p>
        </p:txBody>
      </p:sp>
      <p:graphicFrame>
        <p:nvGraphicFramePr>
          <p:cNvPr id="6" name="Table 5">
            <a:extLst>
              <a:ext uri="{FF2B5EF4-FFF2-40B4-BE49-F238E27FC236}">
                <a16:creationId xmlns:a16="http://schemas.microsoft.com/office/drawing/2014/main" id="{5BAA92BB-EA2F-45B0-86A2-9E5089A0E3AE}"/>
              </a:ext>
            </a:extLst>
          </p:cNvPr>
          <p:cNvGraphicFramePr>
            <a:graphicFrameLocks noGrp="1"/>
          </p:cNvGraphicFramePr>
          <p:nvPr>
            <p:extLst>
              <p:ext uri="{D42A27DB-BD31-4B8C-83A1-F6EECF244321}">
                <p14:modId xmlns:p14="http://schemas.microsoft.com/office/powerpoint/2010/main" val="599537229"/>
              </p:ext>
            </p:extLst>
          </p:nvPr>
        </p:nvGraphicFramePr>
        <p:xfrm>
          <a:off x="329602" y="1410412"/>
          <a:ext cx="8201357" cy="333756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511493">
                  <a:extLst>
                    <a:ext uri="{9D8B030D-6E8A-4147-A177-3AD203B41FA5}">
                      <a16:colId xmlns:a16="http://schemas.microsoft.com/office/drawing/2014/main" val="1551887553"/>
                    </a:ext>
                  </a:extLst>
                </a:gridCol>
                <a:gridCol w="2608707">
                  <a:extLst>
                    <a:ext uri="{9D8B030D-6E8A-4147-A177-3AD203B41FA5}">
                      <a16:colId xmlns:a16="http://schemas.microsoft.com/office/drawing/2014/main" val="1426569369"/>
                    </a:ext>
                  </a:extLst>
                </a:gridCol>
                <a:gridCol w="3769564">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Op</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a:latin typeface="Consolas" panose="020B0609020204030204" pitchFamily="49" charset="0"/>
                        </a:rPr>
                        <a:t>bpl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10</a:t>
                      </a:r>
                    </a:p>
                  </a:txBody>
                  <a:tcPr/>
                </a:tc>
                <a:tc>
                  <a:txBody>
                    <a:bodyPr/>
                    <a:lstStyle/>
                    <a:p>
                      <a:r>
                        <a:rPr lang="en-US"/>
                        <a:t>Branch </a:t>
                      </a:r>
                      <a:r>
                        <a:rPr lang="en-US" dirty="0"/>
                        <a:t>on Plus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Previous result was positive</a:t>
                      </a:r>
                    </a:p>
                  </a:txBody>
                  <a:tcPr/>
                </a:tc>
                <a:extLst>
                  <a:ext uri="{0D108BD9-81ED-4DB2-BD59-A6C34878D82A}">
                    <a16:rowId xmlns:a16="http://schemas.microsoft.com/office/drawing/2014/main" val="2482572702"/>
                  </a:ext>
                </a:extLst>
              </a:tr>
              <a:tr h="370840">
                <a:tc>
                  <a:txBody>
                    <a:bodyPr/>
                    <a:lstStyle/>
                    <a:p>
                      <a:r>
                        <a:rPr lang="en-US">
                          <a:latin typeface="Consolas" panose="020B0609020204030204" pitchFamily="49" charset="0"/>
                        </a:rPr>
                        <a:t>bmi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30</a:t>
                      </a:r>
                    </a:p>
                  </a:txBody>
                  <a:tcPr/>
                </a:tc>
                <a:tc>
                  <a:txBody>
                    <a:bodyPr/>
                    <a:lstStyle/>
                    <a:p>
                      <a:r>
                        <a:rPr lang="en-US"/>
                        <a:t>Branch </a:t>
                      </a:r>
                      <a:r>
                        <a:rPr lang="en-US" dirty="0"/>
                        <a:t>on Minus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Previous result was negative</a:t>
                      </a:r>
                    </a:p>
                  </a:txBody>
                  <a:tcPr/>
                </a:tc>
                <a:extLst>
                  <a:ext uri="{0D108BD9-81ED-4DB2-BD59-A6C34878D82A}">
                    <a16:rowId xmlns:a16="http://schemas.microsoft.com/office/drawing/2014/main" val="2760362875"/>
                  </a:ext>
                </a:extLst>
              </a:tr>
              <a:tr h="370840">
                <a:tc>
                  <a:txBody>
                    <a:bodyPr/>
                    <a:lstStyle/>
                    <a:p>
                      <a:r>
                        <a:rPr lang="en-US">
                          <a:latin typeface="Consolas" panose="020B0609020204030204" pitchFamily="49" charset="0"/>
                        </a:rPr>
                        <a:t>bvc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50</a:t>
                      </a:r>
                    </a:p>
                  </a:txBody>
                  <a:tcPr/>
                </a:tc>
                <a:tc>
                  <a:txBody>
                    <a:bodyPr/>
                    <a:lstStyle/>
                    <a:p>
                      <a:r>
                        <a:rPr lang="en-US"/>
                        <a:t>Branch </a:t>
                      </a:r>
                      <a:r>
                        <a:rPr lang="en-US" dirty="0"/>
                        <a:t>on Overflow Clear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Overflow flag (V) is not set</a:t>
                      </a:r>
                    </a:p>
                  </a:txBody>
                  <a:tcPr/>
                </a:tc>
                <a:extLst>
                  <a:ext uri="{0D108BD9-81ED-4DB2-BD59-A6C34878D82A}">
                    <a16:rowId xmlns:a16="http://schemas.microsoft.com/office/drawing/2014/main" val="3734159462"/>
                  </a:ext>
                </a:extLst>
              </a:tr>
              <a:tr h="370840">
                <a:tc>
                  <a:txBody>
                    <a:bodyPr/>
                    <a:lstStyle/>
                    <a:p>
                      <a:r>
                        <a:rPr lang="en-US">
                          <a:latin typeface="Consolas" panose="020B0609020204030204" pitchFamily="49" charset="0"/>
                        </a:rPr>
                        <a:t>bvs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70</a:t>
                      </a:r>
                    </a:p>
                  </a:txBody>
                  <a:tcPr/>
                </a:tc>
                <a:tc>
                  <a:txBody>
                    <a:bodyPr/>
                    <a:lstStyle/>
                    <a:p>
                      <a:r>
                        <a:rPr lang="en-US"/>
                        <a:t>Branch </a:t>
                      </a:r>
                      <a:r>
                        <a:rPr lang="en-US" dirty="0"/>
                        <a:t>on Overflow Set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Overflow flag (V) is set</a:t>
                      </a:r>
                    </a:p>
                  </a:txBody>
                  <a:tcPr/>
                </a:tc>
                <a:extLst>
                  <a:ext uri="{0D108BD9-81ED-4DB2-BD59-A6C34878D82A}">
                    <a16:rowId xmlns:a16="http://schemas.microsoft.com/office/drawing/2014/main" val="2668847968"/>
                  </a:ext>
                </a:extLst>
              </a:tr>
              <a:tr h="370840">
                <a:tc>
                  <a:txBody>
                    <a:bodyPr/>
                    <a:lstStyle/>
                    <a:p>
                      <a:r>
                        <a:rPr lang="en-US">
                          <a:latin typeface="Consolas" panose="020B0609020204030204" pitchFamily="49" charset="0"/>
                        </a:rPr>
                        <a:t>bcc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90</a:t>
                      </a:r>
                    </a:p>
                  </a:txBody>
                  <a:tcPr/>
                </a:tc>
                <a:tc>
                  <a:txBody>
                    <a:bodyPr/>
                    <a:lstStyle/>
                    <a:p>
                      <a:r>
                        <a:rPr lang="en-US"/>
                        <a:t>Branch </a:t>
                      </a:r>
                      <a:r>
                        <a:rPr lang="en-US" dirty="0"/>
                        <a:t>on Carry Clear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Carry flag (C) is not set</a:t>
                      </a:r>
                    </a:p>
                  </a:txBody>
                  <a:tcPr/>
                </a:tc>
                <a:extLst>
                  <a:ext uri="{0D108BD9-81ED-4DB2-BD59-A6C34878D82A}">
                    <a16:rowId xmlns:a16="http://schemas.microsoft.com/office/drawing/2014/main" val="3056290324"/>
                  </a:ext>
                </a:extLst>
              </a:tr>
              <a:tr h="370840">
                <a:tc>
                  <a:txBody>
                    <a:bodyPr/>
                    <a:lstStyle/>
                    <a:p>
                      <a:r>
                        <a:rPr lang="en-US">
                          <a:latin typeface="Consolas" panose="020B0609020204030204" pitchFamily="49" charset="0"/>
                        </a:rPr>
                        <a:t>bcs </a:t>
                      </a:r>
                      <a:r>
                        <a:rPr lang="en-US" dirty="0">
                          <a:latin typeface="Consolas" panose="020B0609020204030204" pitchFamily="49" charset="0"/>
                        </a:rPr>
                        <a:t>VAL</a:t>
                      </a:r>
                    </a:p>
                  </a:txBody>
                  <a:tcPr/>
                </a:tc>
                <a:tc>
                  <a:txBody>
                    <a:bodyPr/>
                    <a:lstStyle/>
                    <a:p>
                      <a:r>
                        <a:rPr lang="en-US">
                          <a:latin typeface="Consolas" panose="020B0609020204030204" pitchFamily="49" charset="0"/>
                        </a:rPr>
                        <a:t>B0</a:t>
                      </a:r>
                      <a:endParaRPr lang="en-US" dirty="0">
                        <a:latin typeface="Consolas" panose="020B0609020204030204" pitchFamily="49" charset="0"/>
                      </a:endParaRPr>
                    </a:p>
                  </a:txBody>
                  <a:tcPr/>
                </a:tc>
                <a:tc>
                  <a:txBody>
                    <a:bodyPr/>
                    <a:lstStyle/>
                    <a:p>
                      <a:r>
                        <a:rPr lang="en-US"/>
                        <a:t>Branch </a:t>
                      </a:r>
                      <a:r>
                        <a:rPr lang="en-US" dirty="0"/>
                        <a:t>on Carry Set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Carry flag (C) is set</a:t>
                      </a:r>
                    </a:p>
                  </a:txBody>
                  <a:tcPr/>
                </a:tc>
                <a:extLst>
                  <a:ext uri="{0D108BD9-81ED-4DB2-BD59-A6C34878D82A}">
                    <a16:rowId xmlns:a16="http://schemas.microsoft.com/office/drawing/2014/main" val="1922882047"/>
                  </a:ext>
                </a:extLst>
              </a:tr>
              <a:tr h="370840">
                <a:tc>
                  <a:txBody>
                    <a:bodyPr/>
                    <a:lstStyle/>
                    <a:p>
                      <a:r>
                        <a:rPr lang="en-US">
                          <a:latin typeface="Consolas" panose="020B0609020204030204" pitchFamily="49" charset="0"/>
                        </a:rPr>
                        <a:t>bne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D0</a:t>
                      </a:r>
                    </a:p>
                  </a:txBody>
                  <a:tcPr/>
                </a:tc>
                <a:tc>
                  <a:txBody>
                    <a:bodyPr/>
                    <a:lstStyle/>
                    <a:p>
                      <a:r>
                        <a:rPr lang="en-US"/>
                        <a:t>Branch </a:t>
                      </a:r>
                      <a:r>
                        <a:rPr lang="en-US" dirty="0"/>
                        <a:t>on Not Equal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Zero flag (Z) is not set</a:t>
                      </a:r>
                    </a:p>
                  </a:txBody>
                  <a:tcPr/>
                </a:tc>
                <a:extLst>
                  <a:ext uri="{0D108BD9-81ED-4DB2-BD59-A6C34878D82A}">
                    <a16:rowId xmlns:a16="http://schemas.microsoft.com/office/drawing/2014/main" val="2313293192"/>
                  </a:ext>
                </a:extLst>
              </a:tr>
              <a:tr h="370840">
                <a:tc>
                  <a:txBody>
                    <a:bodyPr/>
                    <a:lstStyle/>
                    <a:p>
                      <a:r>
                        <a:rPr lang="en-US">
                          <a:latin typeface="Consolas" panose="020B0609020204030204" pitchFamily="49" charset="0"/>
                        </a:rPr>
                        <a:t>beq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F0</a:t>
                      </a:r>
                    </a:p>
                  </a:txBody>
                  <a:tcPr/>
                </a:tc>
                <a:tc>
                  <a:txBody>
                    <a:bodyPr/>
                    <a:lstStyle/>
                    <a:p>
                      <a:r>
                        <a:rPr lang="en-US"/>
                        <a:t>Branch </a:t>
                      </a:r>
                      <a:r>
                        <a:rPr lang="en-US" dirty="0"/>
                        <a:t>on Equal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Zero flag (Z) is set</a:t>
                      </a:r>
                    </a:p>
                  </a:txBody>
                  <a:tcPr/>
                </a:tc>
                <a:extLst>
                  <a:ext uri="{0D108BD9-81ED-4DB2-BD59-A6C34878D82A}">
                    <a16:rowId xmlns:a16="http://schemas.microsoft.com/office/drawing/2014/main" val="114544091"/>
                  </a:ext>
                </a:extLst>
              </a:tr>
            </a:tbl>
          </a:graphicData>
        </a:graphic>
      </p:graphicFrame>
    </p:spTree>
    <p:extLst>
      <p:ext uri="{BB962C8B-B14F-4D97-AF65-F5344CB8AC3E}">
        <p14:creationId xmlns:p14="http://schemas.microsoft.com/office/powerpoint/2010/main" val="2169149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84A91-A4FE-4595-9F1B-3D59C15CF4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MORE CONTROL FLOW</a:t>
            </a:r>
          </a:p>
        </p:txBody>
      </p:sp>
      <p:sp>
        <p:nvSpPr>
          <p:cNvPr id="3" name="TextBox 2">
            <a:extLst>
              <a:ext uri="{FF2B5EF4-FFF2-40B4-BE49-F238E27FC236}">
                <a16:creationId xmlns:a16="http://schemas.microsoft.com/office/drawing/2014/main" id="{F696EC2C-B825-458F-8434-A01F81DE2C78}"/>
              </a:ext>
            </a:extLst>
          </p:cNvPr>
          <p:cNvSpPr txBox="1"/>
          <p:nvPr/>
        </p:nvSpPr>
        <p:spPr>
          <a:xfrm>
            <a:off x="329602" y="745144"/>
            <a:ext cx="10607210" cy="369332"/>
          </a:xfrm>
          <a:prstGeom prst="rect">
            <a:avLst/>
          </a:prstGeom>
          <a:noFill/>
        </p:spPr>
        <p:txBody>
          <a:bodyPr wrap="square" rtlCol="0">
            <a:spAutoFit/>
          </a:bodyPr>
          <a:lstStyle/>
          <a:p>
            <a:r>
              <a:rPr lang="en-US">
                <a:solidFill>
                  <a:schemeClr val="bg1"/>
                </a:solidFill>
              </a:rPr>
              <a:t>Branch </a:t>
            </a:r>
            <a:r>
              <a:rPr lang="en-US" dirty="0">
                <a:solidFill>
                  <a:schemeClr val="bg1"/>
                </a:solidFill>
              </a:rPr>
              <a:t>operations are relative. These control flow instructions are non-relative:</a:t>
            </a:r>
          </a:p>
        </p:txBody>
      </p:sp>
      <p:graphicFrame>
        <p:nvGraphicFramePr>
          <p:cNvPr id="6" name="Table 5">
            <a:extLst>
              <a:ext uri="{FF2B5EF4-FFF2-40B4-BE49-F238E27FC236}">
                <a16:creationId xmlns:a16="http://schemas.microsoft.com/office/drawing/2014/main" id="{5BAA92BB-EA2F-45B0-86A2-9E5089A0E3AE}"/>
              </a:ext>
            </a:extLst>
          </p:cNvPr>
          <p:cNvGraphicFramePr>
            <a:graphicFrameLocks noGrp="1"/>
          </p:cNvGraphicFramePr>
          <p:nvPr>
            <p:extLst>
              <p:ext uri="{D42A27DB-BD31-4B8C-83A1-F6EECF244321}">
                <p14:modId xmlns:p14="http://schemas.microsoft.com/office/powerpoint/2010/main" val="337456028"/>
              </p:ext>
            </p:extLst>
          </p:nvPr>
        </p:nvGraphicFramePr>
        <p:xfrm>
          <a:off x="329601" y="1410412"/>
          <a:ext cx="8975640" cy="3302000"/>
        </p:xfrm>
        <a:graphic>
          <a:graphicData uri="http://schemas.openxmlformats.org/drawingml/2006/table">
            <a:tbl>
              <a:tblPr firstRow="1" bandRow="1">
                <a:tableStyleId>{073A0DAA-6AF3-43AB-8588-CEC1D06C72B9}</a:tableStyleId>
              </a:tblPr>
              <a:tblGrid>
                <a:gridCol w="1562418">
                  <a:extLst>
                    <a:ext uri="{9D8B030D-6E8A-4147-A177-3AD203B41FA5}">
                      <a16:colId xmlns:a16="http://schemas.microsoft.com/office/drawing/2014/main" val="1339825661"/>
                    </a:ext>
                  </a:extLst>
                </a:gridCol>
                <a:gridCol w="593571">
                  <a:extLst>
                    <a:ext uri="{9D8B030D-6E8A-4147-A177-3AD203B41FA5}">
                      <a16:colId xmlns:a16="http://schemas.microsoft.com/office/drawing/2014/main" val="1551887553"/>
                    </a:ext>
                  </a:extLst>
                </a:gridCol>
                <a:gridCol w="2445195">
                  <a:extLst>
                    <a:ext uri="{9D8B030D-6E8A-4147-A177-3AD203B41FA5}">
                      <a16:colId xmlns:a16="http://schemas.microsoft.com/office/drawing/2014/main" val="1426569369"/>
                    </a:ext>
                  </a:extLst>
                </a:gridCol>
                <a:gridCol w="4374456">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Op</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jmp</a:t>
                      </a:r>
                      <a:r>
                        <a:rPr lang="en-US" dirty="0">
                          <a:latin typeface="Consolas" panose="020B0609020204030204" pitchFamily="49" charset="0"/>
                        </a:rPr>
                        <a:t> ADDR</a:t>
                      </a:r>
                    </a:p>
                  </a:txBody>
                  <a:tcPr/>
                </a:tc>
                <a:tc>
                  <a:txBody>
                    <a:bodyPr/>
                    <a:lstStyle/>
                    <a:p>
                      <a:r>
                        <a:rPr lang="en-US" dirty="0">
                          <a:latin typeface="Consolas" panose="020B0609020204030204" pitchFamily="49" charset="0"/>
                        </a:rPr>
                        <a:t>4C</a:t>
                      </a:r>
                    </a:p>
                  </a:txBody>
                  <a:tcPr/>
                </a:tc>
                <a:tc>
                  <a:txBody>
                    <a:bodyPr/>
                    <a:lstStyle/>
                    <a:p>
                      <a:r>
                        <a:rPr lang="en-US" dirty="0"/>
                        <a:t>Unconditional Jump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Transfers program execution to ADDR</a:t>
                      </a:r>
                    </a:p>
                  </a:txBody>
                  <a:tcPr/>
                </a:tc>
                <a:extLst>
                  <a:ext uri="{0D108BD9-81ED-4DB2-BD59-A6C34878D82A}">
                    <a16:rowId xmlns:a16="http://schemas.microsoft.com/office/drawing/2014/main" val="2482572702"/>
                  </a:ext>
                </a:extLst>
              </a:tr>
              <a:tr h="370840">
                <a:tc>
                  <a:txBody>
                    <a:bodyPr/>
                    <a:lstStyle/>
                    <a:p>
                      <a:r>
                        <a:rPr lang="en-US" dirty="0" err="1">
                          <a:latin typeface="Consolas" panose="020B0609020204030204" pitchFamily="49" charset="0"/>
                        </a:rPr>
                        <a:t>jmp</a:t>
                      </a:r>
                      <a:r>
                        <a:rPr lang="en-US" dirty="0">
                          <a:latin typeface="Consolas" panose="020B0609020204030204" pitchFamily="49" charset="0"/>
                        </a:rPr>
                        <a:t> (ADDR)</a:t>
                      </a:r>
                    </a:p>
                  </a:txBody>
                  <a:tcPr/>
                </a:tc>
                <a:tc>
                  <a:txBody>
                    <a:bodyPr/>
                    <a:lstStyle/>
                    <a:p>
                      <a:r>
                        <a:rPr lang="en-US" dirty="0">
                          <a:latin typeface="Consolas" panose="020B0609020204030204" pitchFamily="49" charset="0"/>
                        </a:rPr>
                        <a:t>6C</a:t>
                      </a:r>
                    </a:p>
                  </a:txBody>
                  <a:tcPr/>
                </a:tc>
                <a:tc>
                  <a:txBody>
                    <a:bodyPr/>
                    <a:lstStyle/>
                    <a:p>
                      <a:r>
                        <a:rPr lang="en-US" dirty="0"/>
                        <a:t>Indirect Jump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Transfers program execution to the value located in ADDR and ADDR+1</a:t>
                      </a:r>
                    </a:p>
                  </a:txBody>
                  <a:tcPr/>
                </a:tc>
                <a:extLst>
                  <a:ext uri="{0D108BD9-81ED-4DB2-BD59-A6C34878D82A}">
                    <a16:rowId xmlns:a16="http://schemas.microsoft.com/office/drawing/2014/main" val="2760362875"/>
                  </a:ext>
                </a:extLst>
              </a:tr>
              <a:tr h="370840">
                <a:tc>
                  <a:txBody>
                    <a:bodyPr/>
                    <a:lstStyle/>
                    <a:p>
                      <a:r>
                        <a:rPr lang="en-US" dirty="0" err="1">
                          <a:latin typeface="Consolas" panose="020B0609020204030204" pitchFamily="49" charset="0"/>
                        </a:rPr>
                        <a:t>jsr</a:t>
                      </a:r>
                      <a:r>
                        <a:rPr lang="en-US" dirty="0">
                          <a:latin typeface="Consolas" panose="020B0609020204030204" pitchFamily="49" charset="0"/>
                        </a:rPr>
                        <a:t> ADDR</a:t>
                      </a:r>
                    </a:p>
                  </a:txBody>
                  <a:tcPr/>
                </a:tc>
                <a:tc>
                  <a:txBody>
                    <a:bodyPr/>
                    <a:lstStyle/>
                    <a:p>
                      <a:r>
                        <a:rPr lang="en-US" dirty="0">
                          <a:latin typeface="Consolas" panose="020B0609020204030204" pitchFamily="49" charset="0"/>
                        </a:rPr>
                        <a:t>20</a:t>
                      </a:r>
                    </a:p>
                  </a:txBody>
                  <a:tcPr/>
                </a:tc>
                <a:tc>
                  <a:txBody>
                    <a:bodyPr/>
                    <a:lstStyle/>
                    <a:p>
                      <a:r>
                        <a:rPr lang="en-US"/>
                        <a:t>Jump Subroutine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Pushes current PC address onto stack and then transfers program execution to ADDR</a:t>
                      </a:r>
                    </a:p>
                  </a:txBody>
                  <a:tcPr/>
                </a:tc>
                <a:extLst>
                  <a:ext uri="{0D108BD9-81ED-4DB2-BD59-A6C34878D82A}">
                    <a16:rowId xmlns:a16="http://schemas.microsoft.com/office/drawing/2014/main" val="4083605470"/>
                  </a:ext>
                </a:extLst>
              </a:tr>
              <a:tr h="370840">
                <a:tc>
                  <a:txBody>
                    <a:bodyPr/>
                    <a:lstStyle/>
                    <a:p>
                      <a:r>
                        <a:rPr lang="en-US" dirty="0" err="1">
                          <a:latin typeface="Consolas" panose="020B0609020204030204" pitchFamily="49" charset="0"/>
                        </a:rPr>
                        <a:t>rts</a:t>
                      </a:r>
                      <a:endParaRPr lang="en-US" dirty="0">
                        <a:latin typeface="Consolas" panose="020B0609020204030204" pitchFamily="49" charset="0"/>
                      </a:endParaRPr>
                    </a:p>
                  </a:txBody>
                  <a:tcPr/>
                </a:tc>
                <a:tc>
                  <a:txBody>
                    <a:bodyPr/>
                    <a:lstStyle/>
                    <a:p>
                      <a:r>
                        <a:rPr lang="en-US" dirty="0">
                          <a:latin typeface="Consolas" panose="020B0609020204030204" pitchFamily="49" charset="0"/>
                        </a:rPr>
                        <a:t>60</a:t>
                      </a:r>
                    </a:p>
                  </a:txBody>
                  <a:tcPr/>
                </a:tc>
                <a:tc>
                  <a:txBody>
                    <a:bodyPr/>
                    <a:lstStyle/>
                    <a:p>
                      <a:r>
                        <a:rPr lang="en-US" dirty="0"/>
                        <a:t>Return </a:t>
                      </a:r>
                      <a:r>
                        <a:rPr lang="en-US"/>
                        <a:t>from Subroutine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Pulls address from top of stack and transfers program execution there</a:t>
                      </a:r>
                    </a:p>
                  </a:txBody>
                  <a:tcPr/>
                </a:tc>
                <a:extLst>
                  <a:ext uri="{0D108BD9-81ED-4DB2-BD59-A6C34878D82A}">
                    <a16:rowId xmlns:a16="http://schemas.microsoft.com/office/drawing/2014/main" val="4224072086"/>
                  </a:ext>
                </a:extLst>
              </a:tr>
              <a:tr h="370840">
                <a:tc>
                  <a:txBody>
                    <a:bodyPr/>
                    <a:lstStyle/>
                    <a:p>
                      <a:r>
                        <a:rPr lang="en-US" dirty="0" err="1">
                          <a:latin typeface="Consolas" panose="020B0609020204030204" pitchFamily="49" charset="0"/>
                        </a:rPr>
                        <a:t>rti</a:t>
                      </a:r>
                      <a:endParaRPr lang="en-US" dirty="0">
                        <a:latin typeface="Consolas" panose="020B0609020204030204" pitchFamily="49" charset="0"/>
                      </a:endParaRPr>
                    </a:p>
                  </a:txBody>
                  <a:tcPr/>
                </a:tc>
                <a:tc>
                  <a:txBody>
                    <a:bodyPr/>
                    <a:lstStyle/>
                    <a:p>
                      <a:r>
                        <a:rPr lang="en-US" dirty="0">
                          <a:latin typeface="Consolas" panose="020B0609020204030204" pitchFamily="49" charset="0"/>
                        </a:rPr>
                        <a:t>40</a:t>
                      </a:r>
                    </a:p>
                  </a:txBody>
                  <a:tcPr/>
                </a:tc>
                <a:tc>
                  <a:txBody>
                    <a:bodyPr/>
                    <a:lstStyle/>
                    <a:p>
                      <a:r>
                        <a:rPr lang="en-US" dirty="0"/>
                        <a:t>Return from Interrupt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Pulls processor status and then address from stack and transfers program execution there</a:t>
                      </a:r>
                    </a:p>
                  </a:txBody>
                  <a:tcPr/>
                </a:tc>
                <a:extLst>
                  <a:ext uri="{0D108BD9-81ED-4DB2-BD59-A6C34878D82A}">
                    <a16:rowId xmlns:a16="http://schemas.microsoft.com/office/drawing/2014/main" val="50764684"/>
                  </a:ext>
                </a:extLst>
              </a:tr>
            </a:tbl>
          </a:graphicData>
        </a:graphic>
      </p:graphicFrame>
    </p:spTree>
    <p:extLst>
      <p:ext uri="{BB962C8B-B14F-4D97-AF65-F5344CB8AC3E}">
        <p14:creationId xmlns:p14="http://schemas.microsoft.com/office/powerpoint/2010/main" val="2078780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FE31CA-89F9-4E52-8A31-D46483215EA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2495"/>
          <a:stretch/>
        </p:blipFill>
        <p:spPr>
          <a:xfrm rot="5400000">
            <a:off x="3497111" y="-962834"/>
            <a:ext cx="5197779" cy="7305178"/>
          </a:xfrm>
          <a:prstGeom prst="rect">
            <a:avLst/>
          </a:prstGeom>
        </p:spPr>
      </p:pic>
    </p:spTree>
    <p:extLst>
      <p:ext uri="{BB962C8B-B14F-4D97-AF65-F5344CB8AC3E}">
        <p14:creationId xmlns:p14="http://schemas.microsoft.com/office/powerpoint/2010/main" val="2287436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5A5BC20-DD51-44D1-8984-EAD15109C7EB}"/>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MORE CONTROL FLOW</a:t>
            </a:r>
          </a:p>
        </p:txBody>
      </p:sp>
      <p:sp>
        <p:nvSpPr>
          <p:cNvPr id="3" name="TextBox 2">
            <a:extLst>
              <a:ext uri="{FF2B5EF4-FFF2-40B4-BE49-F238E27FC236}">
                <a16:creationId xmlns:a16="http://schemas.microsoft.com/office/drawing/2014/main" id="{4A857739-0547-4BF5-8751-80E67340A4D7}"/>
              </a:ext>
            </a:extLst>
          </p:cNvPr>
          <p:cNvSpPr txBox="1"/>
          <p:nvPr/>
        </p:nvSpPr>
        <p:spPr>
          <a:xfrm>
            <a:off x="329602" y="745144"/>
            <a:ext cx="10607210" cy="646331"/>
          </a:xfrm>
          <a:prstGeom prst="rect">
            <a:avLst/>
          </a:prstGeom>
          <a:noFill/>
        </p:spPr>
        <p:txBody>
          <a:bodyPr wrap="square" rtlCol="0">
            <a:spAutoFit/>
          </a:bodyPr>
          <a:lstStyle/>
          <a:p>
            <a:r>
              <a:rPr lang="en-US" dirty="0">
                <a:solidFill>
                  <a:schemeClr val="bg1"/>
                </a:solidFill>
              </a:rPr>
              <a:t>“</a:t>
            </a:r>
            <a:r>
              <a:rPr lang="en-US">
                <a:solidFill>
                  <a:schemeClr val="bg1"/>
                </a:solidFill>
              </a:rPr>
              <a:t>Long branches</a:t>
            </a:r>
            <a:r>
              <a:rPr lang="en-US" dirty="0">
                <a:solidFill>
                  <a:schemeClr val="bg1"/>
                </a:solidFill>
              </a:rPr>
              <a:t>” </a:t>
            </a:r>
            <a:r>
              <a:rPr lang="en-US">
                <a:solidFill>
                  <a:schemeClr val="bg1"/>
                </a:solidFill>
              </a:rPr>
              <a:t>can be achieved by </a:t>
            </a:r>
            <a:r>
              <a:rPr lang="en-US" dirty="0">
                <a:solidFill>
                  <a:schemeClr val="bg1"/>
                </a:solidFill>
              </a:rPr>
              <a:t>inverting the condition and adding a </a:t>
            </a:r>
            <a:r>
              <a:rPr lang="en-US" dirty="0" err="1">
                <a:solidFill>
                  <a:schemeClr val="bg1"/>
                </a:solidFill>
              </a:rPr>
              <a:t>jmp</a:t>
            </a:r>
            <a:r>
              <a:rPr lang="en-US" dirty="0">
                <a:solidFill>
                  <a:schemeClr val="bg1"/>
                </a:solidFill>
              </a:rPr>
              <a:t> instruction to the intended target. The </a:t>
            </a:r>
            <a:r>
              <a:rPr lang="en-US" dirty="0" err="1">
                <a:solidFill>
                  <a:schemeClr val="bg1"/>
                </a:solidFill>
              </a:rPr>
              <a:t>jmp</a:t>
            </a:r>
            <a:r>
              <a:rPr lang="en-US" dirty="0">
                <a:solidFill>
                  <a:schemeClr val="bg1"/>
                </a:solidFill>
              </a:rPr>
              <a:t> instruction </a:t>
            </a:r>
            <a:r>
              <a:rPr lang="en-US">
                <a:solidFill>
                  <a:schemeClr val="bg1"/>
                </a:solidFill>
              </a:rPr>
              <a:t>will be </a:t>
            </a:r>
            <a:r>
              <a:rPr lang="en-US" dirty="0">
                <a:solidFill>
                  <a:schemeClr val="bg1"/>
                </a:solidFill>
              </a:rPr>
              <a:t>skipped if the inverted condition is true.</a:t>
            </a:r>
          </a:p>
        </p:txBody>
      </p:sp>
      <p:sp>
        <p:nvSpPr>
          <p:cNvPr id="4" name="TextBox 3">
            <a:extLst>
              <a:ext uri="{FF2B5EF4-FFF2-40B4-BE49-F238E27FC236}">
                <a16:creationId xmlns:a16="http://schemas.microsoft.com/office/drawing/2014/main" id="{B4B600E6-7BDB-48C1-931B-E9F0113996A9}"/>
              </a:ext>
            </a:extLst>
          </p:cNvPr>
          <p:cNvSpPr txBox="1"/>
          <p:nvPr/>
        </p:nvSpPr>
        <p:spPr>
          <a:xfrm>
            <a:off x="1810748" y="2157564"/>
            <a:ext cx="3140309" cy="769441"/>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CMP #$0A</a:t>
            </a:r>
          </a:p>
          <a:p>
            <a:r>
              <a:rPr lang="en-US" sz="2200">
                <a:solidFill>
                  <a:schemeClr val="bg1"/>
                </a:solidFill>
                <a:latin typeface="Press Start 2P" panose="02000503000000000000" pitchFamily="1" charset="0"/>
              </a:rPr>
              <a:t>BEQ </a:t>
            </a:r>
            <a:r>
              <a:rPr lang="en-US" sz="2200" dirty="0">
                <a:solidFill>
                  <a:schemeClr val="bg1"/>
                </a:solidFill>
                <a:latin typeface="Press Start 2P" panose="02000503000000000000" pitchFamily="1" charset="0"/>
              </a:rPr>
              <a:t>$96F3</a:t>
            </a:r>
          </a:p>
        </p:txBody>
      </p:sp>
      <p:sp>
        <p:nvSpPr>
          <p:cNvPr id="5" name="Arrow: Right 4">
            <a:extLst>
              <a:ext uri="{FF2B5EF4-FFF2-40B4-BE49-F238E27FC236}">
                <a16:creationId xmlns:a16="http://schemas.microsoft.com/office/drawing/2014/main" id="{CC53997F-33F7-4C24-BE6B-B6264C54D12D}"/>
              </a:ext>
            </a:extLst>
          </p:cNvPr>
          <p:cNvSpPr/>
          <p:nvPr/>
        </p:nvSpPr>
        <p:spPr>
          <a:xfrm>
            <a:off x="4648240" y="2157564"/>
            <a:ext cx="1498562" cy="769296"/>
          </a:xfrm>
          <a:prstGeom prst="rightArrow">
            <a:avLst>
              <a:gd name="adj1" fmla="val 50000"/>
              <a:gd name="adj2" fmla="val 76700"/>
            </a:avLst>
          </a:prstGeom>
          <a:solidFill>
            <a:schemeClr val="tx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C97E12D-08E5-4F1B-A918-03857F32D458}"/>
              </a:ext>
            </a:extLst>
          </p:cNvPr>
          <p:cNvSpPr txBox="1"/>
          <p:nvPr/>
        </p:nvSpPr>
        <p:spPr>
          <a:xfrm>
            <a:off x="6289615" y="2157564"/>
            <a:ext cx="3140309" cy="1446550"/>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CMP #$0A</a:t>
            </a:r>
          </a:p>
          <a:p>
            <a:r>
              <a:rPr lang="en-US" sz="2200">
                <a:solidFill>
                  <a:schemeClr val="bg1"/>
                </a:solidFill>
                <a:latin typeface="Press Start 2P" panose="02000503000000000000" pitchFamily="1" charset="0"/>
              </a:rPr>
              <a:t>BNE </a:t>
            </a:r>
            <a:r>
              <a:rPr lang="en-US" sz="2200" dirty="0">
                <a:solidFill>
                  <a:schemeClr val="bg1"/>
                </a:solidFill>
                <a:latin typeface="Press Start 2P" panose="02000503000000000000" pitchFamily="1" charset="0"/>
              </a:rPr>
              <a:t>:+</a:t>
            </a:r>
          </a:p>
          <a:p>
            <a:r>
              <a:rPr lang="en-US" sz="2200" dirty="0">
                <a:solidFill>
                  <a:schemeClr val="bg1"/>
                </a:solidFill>
                <a:latin typeface="Press Start 2P" panose="02000503000000000000" pitchFamily="1" charset="0"/>
              </a:rPr>
              <a:t>JMP $96F3</a:t>
            </a:r>
          </a:p>
          <a:p>
            <a:r>
              <a:rPr lang="en-US" sz="2200" dirty="0">
                <a:solidFill>
                  <a:schemeClr val="bg1"/>
                </a:solidFill>
                <a:latin typeface="Press Start 2P" panose="02000503000000000000" pitchFamily="1" charset="0"/>
              </a:rPr>
              <a:t>:</a:t>
            </a:r>
          </a:p>
        </p:txBody>
      </p:sp>
      <p:grpSp>
        <p:nvGrpSpPr>
          <p:cNvPr id="32" name="Group 31">
            <a:extLst>
              <a:ext uri="{FF2B5EF4-FFF2-40B4-BE49-F238E27FC236}">
                <a16:creationId xmlns:a16="http://schemas.microsoft.com/office/drawing/2014/main" id="{000AF398-35C1-45A5-A406-E7B69477307A}"/>
              </a:ext>
            </a:extLst>
          </p:cNvPr>
          <p:cNvGrpSpPr/>
          <p:nvPr/>
        </p:nvGrpSpPr>
        <p:grpSpPr>
          <a:xfrm>
            <a:off x="2988733" y="2926855"/>
            <a:ext cx="1472640" cy="160876"/>
            <a:chOff x="2988733" y="2926855"/>
            <a:chExt cx="1472640" cy="160876"/>
          </a:xfrm>
        </p:grpSpPr>
        <p:cxnSp>
          <p:nvCxnSpPr>
            <p:cNvPr id="12" name="Straight Connector 11">
              <a:extLst>
                <a:ext uri="{FF2B5EF4-FFF2-40B4-BE49-F238E27FC236}">
                  <a16:creationId xmlns:a16="http://schemas.microsoft.com/office/drawing/2014/main" id="{DB3B8122-D7CD-4BBD-A832-87CAF61B8FC3}"/>
                </a:ext>
              </a:extLst>
            </p:cNvPr>
            <p:cNvCxnSpPr>
              <a:cxnSpLocks/>
            </p:cNvCxnSpPr>
            <p:nvPr/>
          </p:nvCxnSpPr>
          <p:spPr>
            <a:xfrm flipV="1">
              <a:off x="2988733" y="2926865"/>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16" name="Straight Connector 15">
              <a:extLst>
                <a:ext uri="{FF2B5EF4-FFF2-40B4-BE49-F238E27FC236}">
                  <a16:creationId xmlns:a16="http://schemas.microsoft.com/office/drawing/2014/main" id="{A4086456-7B9B-4410-A608-A5B438EAAAA2}"/>
                </a:ext>
              </a:extLst>
            </p:cNvPr>
            <p:cNvCxnSpPr>
              <a:cxnSpLocks/>
            </p:cNvCxnSpPr>
            <p:nvPr/>
          </p:nvCxnSpPr>
          <p:spPr>
            <a:xfrm flipH="1" flipV="1">
              <a:off x="3166534" y="2926860"/>
              <a:ext cx="214368" cy="156673"/>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17" name="Straight Connector 16">
              <a:extLst>
                <a:ext uri="{FF2B5EF4-FFF2-40B4-BE49-F238E27FC236}">
                  <a16:creationId xmlns:a16="http://schemas.microsoft.com/office/drawing/2014/main" id="{C9500C40-1624-40D7-825C-34548FBC2227}"/>
                </a:ext>
              </a:extLst>
            </p:cNvPr>
            <p:cNvCxnSpPr>
              <a:cxnSpLocks/>
            </p:cNvCxnSpPr>
            <p:nvPr/>
          </p:nvCxnSpPr>
          <p:spPr>
            <a:xfrm flipV="1">
              <a:off x="3361268" y="2926865"/>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18" name="Straight Connector 17">
              <a:extLst>
                <a:ext uri="{FF2B5EF4-FFF2-40B4-BE49-F238E27FC236}">
                  <a16:creationId xmlns:a16="http://schemas.microsoft.com/office/drawing/2014/main" id="{2303967F-7E99-4116-9144-159EE9D727F9}"/>
                </a:ext>
              </a:extLst>
            </p:cNvPr>
            <p:cNvCxnSpPr>
              <a:cxnSpLocks/>
            </p:cNvCxnSpPr>
            <p:nvPr/>
          </p:nvCxnSpPr>
          <p:spPr>
            <a:xfrm flipH="1" flipV="1">
              <a:off x="3539069" y="2926860"/>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19" name="Straight Connector 18">
              <a:extLst>
                <a:ext uri="{FF2B5EF4-FFF2-40B4-BE49-F238E27FC236}">
                  <a16:creationId xmlns:a16="http://schemas.microsoft.com/office/drawing/2014/main" id="{AB8E526E-9FB4-4C6A-AA01-2F3C1D7DB0E8}"/>
                </a:ext>
              </a:extLst>
            </p:cNvPr>
            <p:cNvCxnSpPr>
              <a:cxnSpLocks/>
            </p:cNvCxnSpPr>
            <p:nvPr/>
          </p:nvCxnSpPr>
          <p:spPr>
            <a:xfrm flipV="1">
              <a:off x="3733803" y="2926860"/>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20" name="Straight Connector 19">
              <a:extLst>
                <a:ext uri="{FF2B5EF4-FFF2-40B4-BE49-F238E27FC236}">
                  <a16:creationId xmlns:a16="http://schemas.microsoft.com/office/drawing/2014/main" id="{898F26D0-EBBE-4702-BD69-201485858A46}"/>
                </a:ext>
              </a:extLst>
            </p:cNvPr>
            <p:cNvCxnSpPr>
              <a:cxnSpLocks/>
            </p:cNvCxnSpPr>
            <p:nvPr/>
          </p:nvCxnSpPr>
          <p:spPr>
            <a:xfrm flipH="1" flipV="1">
              <a:off x="3911604" y="2926855"/>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21" name="Straight Connector 20">
              <a:extLst>
                <a:ext uri="{FF2B5EF4-FFF2-40B4-BE49-F238E27FC236}">
                  <a16:creationId xmlns:a16="http://schemas.microsoft.com/office/drawing/2014/main" id="{A8949E4B-722D-4F18-9331-2DFED3AA99FB}"/>
                </a:ext>
              </a:extLst>
            </p:cNvPr>
            <p:cNvCxnSpPr>
              <a:cxnSpLocks/>
            </p:cNvCxnSpPr>
            <p:nvPr/>
          </p:nvCxnSpPr>
          <p:spPr>
            <a:xfrm flipV="1">
              <a:off x="4088838" y="2926860"/>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22" name="Straight Connector 21">
              <a:extLst>
                <a:ext uri="{FF2B5EF4-FFF2-40B4-BE49-F238E27FC236}">
                  <a16:creationId xmlns:a16="http://schemas.microsoft.com/office/drawing/2014/main" id="{44D198BD-8F61-4946-9B47-FED9F6E81E17}"/>
                </a:ext>
              </a:extLst>
            </p:cNvPr>
            <p:cNvCxnSpPr>
              <a:cxnSpLocks/>
            </p:cNvCxnSpPr>
            <p:nvPr/>
          </p:nvCxnSpPr>
          <p:spPr>
            <a:xfrm flipH="1" flipV="1">
              <a:off x="4266639" y="2926855"/>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grpSp>
      <p:sp>
        <p:nvSpPr>
          <p:cNvPr id="23" name="TextBox 22">
            <a:extLst>
              <a:ext uri="{FF2B5EF4-FFF2-40B4-BE49-F238E27FC236}">
                <a16:creationId xmlns:a16="http://schemas.microsoft.com/office/drawing/2014/main" id="{64FFFB23-6E37-43B4-B149-E19EEB184EC9}"/>
              </a:ext>
            </a:extLst>
          </p:cNvPr>
          <p:cNvSpPr txBox="1"/>
          <p:nvPr/>
        </p:nvSpPr>
        <p:spPr>
          <a:xfrm>
            <a:off x="427007" y="3400938"/>
            <a:ext cx="4309534" cy="369332"/>
          </a:xfrm>
          <a:prstGeom prst="rect">
            <a:avLst/>
          </a:prstGeom>
          <a:noFill/>
          <a:ln>
            <a:noFill/>
          </a:ln>
        </p:spPr>
        <p:txBody>
          <a:bodyPr wrap="square" rtlCol="0">
            <a:spAutoFit/>
          </a:bodyPr>
          <a:lstStyle/>
          <a:p>
            <a:r>
              <a:rPr lang="en-US" dirty="0">
                <a:solidFill>
                  <a:srgbClr val="C00000"/>
                </a:solidFill>
              </a:rPr>
              <a:t>Error: Range error (1949 not in [-128..127])</a:t>
            </a:r>
          </a:p>
        </p:txBody>
      </p:sp>
      <p:sp>
        <p:nvSpPr>
          <p:cNvPr id="33" name="Oval 32">
            <a:extLst>
              <a:ext uri="{FF2B5EF4-FFF2-40B4-BE49-F238E27FC236}">
                <a16:creationId xmlns:a16="http://schemas.microsoft.com/office/drawing/2014/main" id="{9984A6EE-1CD1-491A-AB47-CE3B3B0E595B}"/>
              </a:ext>
            </a:extLst>
          </p:cNvPr>
          <p:cNvSpPr/>
          <p:nvPr/>
        </p:nvSpPr>
        <p:spPr>
          <a:xfrm>
            <a:off x="7403954" y="2480261"/>
            <a:ext cx="716605" cy="4826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a:extLst>
              <a:ext uri="{FF2B5EF4-FFF2-40B4-BE49-F238E27FC236}">
                <a16:creationId xmlns:a16="http://schemas.microsoft.com/office/drawing/2014/main" id="{2249ACF2-4438-42BD-8F09-8EAF34DC679F}"/>
              </a:ext>
            </a:extLst>
          </p:cNvPr>
          <p:cNvCxnSpPr>
            <a:stCxn id="33" idx="3"/>
          </p:cNvCxnSpPr>
          <p:nvPr/>
        </p:nvCxnSpPr>
        <p:spPr>
          <a:xfrm flipH="1">
            <a:off x="6172200" y="2892186"/>
            <a:ext cx="1336698" cy="156974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1" name="TextBox 40">
            <a:extLst>
              <a:ext uri="{FF2B5EF4-FFF2-40B4-BE49-F238E27FC236}">
                <a16:creationId xmlns:a16="http://schemas.microsoft.com/office/drawing/2014/main" id="{F994AAE6-4E14-49E7-8266-7AA66C30EE2B}"/>
              </a:ext>
            </a:extLst>
          </p:cNvPr>
          <p:cNvSpPr txBox="1"/>
          <p:nvPr/>
        </p:nvSpPr>
        <p:spPr>
          <a:xfrm>
            <a:off x="4283572" y="4440242"/>
            <a:ext cx="3556561" cy="369332"/>
          </a:xfrm>
          <a:prstGeom prst="rect">
            <a:avLst/>
          </a:prstGeom>
          <a:noFill/>
          <a:ln>
            <a:noFill/>
          </a:ln>
        </p:spPr>
        <p:txBody>
          <a:bodyPr wrap="square" rtlCol="0">
            <a:spAutoFit/>
          </a:bodyPr>
          <a:lstStyle/>
          <a:p>
            <a:r>
              <a:rPr lang="en-US" dirty="0">
                <a:solidFill>
                  <a:schemeClr val="accent1"/>
                </a:solidFill>
              </a:rPr>
              <a:t>Shorthand for “the next </a:t>
            </a:r>
            <a:r>
              <a:rPr lang="en-US">
                <a:solidFill>
                  <a:schemeClr val="accent1"/>
                </a:solidFill>
              </a:rPr>
              <a:t>colon label</a:t>
            </a:r>
            <a:r>
              <a:rPr lang="en-US" dirty="0">
                <a:solidFill>
                  <a:schemeClr val="accent1"/>
                </a:solidFill>
              </a:rPr>
              <a:t>”</a:t>
            </a:r>
          </a:p>
        </p:txBody>
      </p:sp>
    </p:spTree>
    <p:extLst>
      <p:ext uri="{BB962C8B-B14F-4D97-AF65-F5344CB8AC3E}">
        <p14:creationId xmlns:p14="http://schemas.microsoft.com/office/powerpoint/2010/main" val="3196667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A0BA03-4E32-4064-8C76-42AC1A2D1DC4}"/>
              </a:ext>
            </a:extLst>
          </p:cNvPr>
          <p:cNvSpPr txBox="1"/>
          <p:nvPr/>
        </p:nvSpPr>
        <p:spPr>
          <a:xfrm>
            <a:off x="329602" y="302327"/>
            <a:ext cx="10727087" cy="523220"/>
          </a:xfrm>
          <a:prstGeom prst="rect">
            <a:avLst/>
          </a:prstGeom>
          <a:noFill/>
        </p:spPr>
        <p:txBody>
          <a:bodyPr wrap="square" rtlCol="0">
            <a:spAutoFit/>
          </a:bodyPr>
          <a:lstStyle/>
          <a:p>
            <a:r>
              <a:rPr lang="en-US" sz="2800">
                <a:solidFill>
                  <a:schemeClr val="bg1"/>
                </a:solidFill>
                <a:latin typeface="Press Start 2P" panose="02000503000000000000" pitchFamily="1" charset="0"/>
              </a:rPr>
              <a:t>BITWISE </a:t>
            </a:r>
            <a:r>
              <a:rPr lang="en-US" sz="2800" dirty="0">
                <a:solidFill>
                  <a:schemeClr val="bg1"/>
                </a:solidFill>
                <a:latin typeface="Press Start 2P" panose="02000503000000000000" pitchFamily="1" charset="0"/>
              </a:rPr>
              <a:t>OPERATIONS</a:t>
            </a:r>
          </a:p>
        </p:txBody>
      </p:sp>
      <p:graphicFrame>
        <p:nvGraphicFramePr>
          <p:cNvPr id="3" name="Table 2">
            <a:extLst>
              <a:ext uri="{FF2B5EF4-FFF2-40B4-BE49-F238E27FC236}">
                <a16:creationId xmlns:a16="http://schemas.microsoft.com/office/drawing/2014/main" id="{64BDD701-81B5-4455-8FBE-FB07161E286A}"/>
              </a:ext>
            </a:extLst>
          </p:cNvPr>
          <p:cNvGraphicFramePr>
            <a:graphicFrameLocks noGrp="1"/>
          </p:cNvGraphicFramePr>
          <p:nvPr>
            <p:extLst>
              <p:ext uri="{D42A27DB-BD31-4B8C-83A1-F6EECF244321}">
                <p14:modId xmlns:p14="http://schemas.microsoft.com/office/powerpoint/2010/main" val="3380358381"/>
              </p:ext>
            </p:extLst>
          </p:nvPr>
        </p:nvGraphicFramePr>
        <p:xfrm>
          <a:off x="329602" y="978611"/>
          <a:ext cx="7689864" cy="404368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2608707">
                  <a:extLst>
                    <a:ext uri="{9D8B030D-6E8A-4147-A177-3AD203B41FA5}">
                      <a16:colId xmlns:a16="http://schemas.microsoft.com/office/drawing/2014/main" val="1426569369"/>
                    </a:ext>
                  </a:extLst>
                </a:gridCol>
                <a:gridCol w="3769564">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a:latin typeface="Consolas" panose="020B0609020204030204" pitchFamily="49" charset="0"/>
                        </a:rPr>
                        <a:t>and ADDR</a:t>
                      </a:r>
                    </a:p>
                  </a:txBody>
                  <a:tcPr/>
                </a:tc>
                <a:tc>
                  <a:txBody>
                    <a:bodyPr/>
                    <a:lstStyle/>
                    <a:p>
                      <a:r>
                        <a:rPr lang="en-US" dirty="0"/>
                        <a:t>AND with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Bitwise </a:t>
                      </a:r>
                      <a:r>
                        <a:rPr lang="en-US" dirty="0"/>
                        <a:t>AND</a:t>
                      </a:r>
                    </a:p>
                  </a:txBody>
                  <a:tcPr/>
                </a:tc>
                <a:extLst>
                  <a:ext uri="{0D108BD9-81ED-4DB2-BD59-A6C34878D82A}">
                    <a16:rowId xmlns:a16="http://schemas.microsoft.com/office/drawing/2014/main" val="2482572702"/>
                  </a:ext>
                </a:extLst>
              </a:tr>
              <a:tr h="370840">
                <a:tc>
                  <a:txBody>
                    <a:bodyPr/>
                    <a:lstStyle/>
                    <a:p>
                      <a:r>
                        <a:rPr lang="en-US">
                          <a:latin typeface="Consolas" panose="020B0609020204030204" pitchFamily="49" charset="0"/>
                        </a:rPr>
                        <a:t>bit </a:t>
                      </a:r>
                      <a:r>
                        <a:rPr lang="en-US" dirty="0">
                          <a:latin typeface="Consolas" panose="020B0609020204030204" pitchFamily="49" charset="0"/>
                        </a:rPr>
                        <a:t>ADDR</a:t>
                      </a:r>
                    </a:p>
                  </a:txBody>
                  <a:tcPr/>
                </a:tc>
                <a:tc>
                  <a:txBody>
                    <a:bodyPr/>
                    <a:lstStyle/>
                    <a:p>
                      <a:r>
                        <a:rPr lang="en-US"/>
                        <a:t>Bit </a:t>
                      </a:r>
                      <a:r>
                        <a:rPr lang="en-US" dirty="0"/>
                        <a:t>Test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Bitwise AND, sets P flags without modifying A</a:t>
                      </a:r>
                    </a:p>
                  </a:txBody>
                  <a:tcPr/>
                </a:tc>
                <a:extLst>
                  <a:ext uri="{0D108BD9-81ED-4DB2-BD59-A6C34878D82A}">
                    <a16:rowId xmlns:a16="http://schemas.microsoft.com/office/drawing/2014/main" val="2760362875"/>
                  </a:ext>
                </a:extLst>
              </a:tr>
              <a:tr h="370840">
                <a:tc>
                  <a:txBody>
                    <a:bodyPr/>
                    <a:lstStyle/>
                    <a:p>
                      <a:r>
                        <a:rPr lang="en-US" dirty="0" err="1">
                          <a:latin typeface="Consolas" panose="020B0609020204030204" pitchFamily="49" charset="0"/>
                        </a:rPr>
                        <a:t>ora</a:t>
                      </a:r>
                      <a:r>
                        <a:rPr lang="en-US" dirty="0">
                          <a:latin typeface="Consolas" panose="020B0609020204030204" pitchFamily="49" charset="0"/>
                        </a:rPr>
                        <a:t> ADDR</a:t>
                      </a:r>
                    </a:p>
                  </a:txBody>
                  <a:tcPr/>
                </a:tc>
                <a:tc>
                  <a:txBody>
                    <a:bodyPr/>
                    <a:lstStyle/>
                    <a:p>
                      <a:r>
                        <a:rPr lang="en-US" dirty="0"/>
                        <a:t>OR with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Bitwise </a:t>
                      </a:r>
                      <a:r>
                        <a:rPr lang="en-US" dirty="0"/>
                        <a:t>OR</a:t>
                      </a:r>
                    </a:p>
                  </a:txBody>
                  <a:tcPr/>
                </a:tc>
                <a:extLst>
                  <a:ext uri="{0D108BD9-81ED-4DB2-BD59-A6C34878D82A}">
                    <a16:rowId xmlns:a16="http://schemas.microsoft.com/office/drawing/2014/main" val="3734159462"/>
                  </a:ext>
                </a:extLst>
              </a:tr>
              <a:tr h="370840">
                <a:tc>
                  <a:txBody>
                    <a:bodyPr/>
                    <a:lstStyle/>
                    <a:p>
                      <a:r>
                        <a:rPr lang="en-US" dirty="0" err="1">
                          <a:latin typeface="Consolas" panose="020B0609020204030204" pitchFamily="49" charset="0"/>
                        </a:rPr>
                        <a:t>eor</a:t>
                      </a:r>
                      <a:r>
                        <a:rPr lang="en-US" dirty="0">
                          <a:latin typeface="Consolas" panose="020B0609020204030204" pitchFamily="49" charset="0"/>
                        </a:rPr>
                        <a:t> ADDR</a:t>
                      </a:r>
                    </a:p>
                  </a:txBody>
                  <a:tcPr/>
                </a:tc>
                <a:tc>
                  <a:txBody>
                    <a:bodyPr/>
                    <a:lstStyle/>
                    <a:p>
                      <a:r>
                        <a:rPr lang="en-US" dirty="0"/>
                        <a:t>XOR with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Bitwise XOR</a:t>
                      </a:r>
                    </a:p>
                  </a:txBody>
                  <a:tcPr/>
                </a:tc>
                <a:extLst>
                  <a:ext uri="{0D108BD9-81ED-4DB2-BD59-A6C34878D82A}">
                    <a16:rowId xmlns:a16="http://schemas.microsoft.com/office/drawing/2014/main" val="2668847968"/>
                  </a:ext>
                </a:extLst>
              </a:tr>
              <a:tr h="370840">
                <a:tc>
                  <a:txBody>
                    <a:bodyPr/>
                    <a:lstStyle/>
                    <a:p>
                      <a:r>
                        <a:rPr lang="en-US" dirty="0" err="1">
                          <a:latin typeface="Consolas" panose="020B0609020204030204" pitchFamily="49" charset="0"/>
                        </a:rPr>
                        <a:t>asl</a:t>
                      </a:r>
                      <a:r>
                        <a:rPr lang="en-US" dirty="0">
                          <a:latin typeface="Consolas" panose="020B0609020204030204" pitchFamily="49" charset="0"/>
                        </a:rPr>
                        <a:t> ADDR</a:t>
                      </a:r>
                    </a:p>
                  </a:txBody>
                  <a:tcPr/>
                </a:tc>
                <a:tc>
                  <a:txBody>
                    <a:bodyPr/>
                    <a:lstStyle/>
                    <a:p>
                      <a:r>
                        <a:rPr lang="en-US" dirty="0"/>
                        <a:t>Arithmetic Shift Left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Shift all bits left one position, 0 shifted into bit 0, bit 7 shifted into C</a:t>
                      </a:r>
                    </a:p>
                  </a:txBody>
                  <a:tcPr/>
                </a:tc>
                <a:extLst>
                  <a:ext uri="{0D108BD9-81ED-4DB2-BD59-A6C34878D82A}">
                    <a16:rowId xmlns:a16="http://schemas.microsoft.com/office/drawing/2014/main" val="4038616809"/>
                  </a:ext>
                </a:extLst>
              </a:tr>
              <a:tr h="370840">
                <a:tc>
                  <a:txBody>
                    <a:bodyPr/>
                    <a:lstStyle/>
                    <a:p>
                      <a:r>
                        <a:rPr lang="en-US" dirty="0" err="1">
                          <a:latin typeface="Consolas" panose="020B0609020204030204" pitchFamily="49" charset="0"/>
                        </a:rPr>
                        <a:t>rol</a:t>
                      </a:r>
                      <a:r>
                        <a:rPr lang="en-US" dirty="0">
                          <a:latin typeface="Consolas" panose="020B0609020204030204" pitchFamily="49" charset="0"/>
                        </a:rPr>
                        <a:t> ADDR</a:t>
                      </a:r>
                    </a:p>
                  </a:txBody>
                  <a:tcPr/>
                </a:tc>
                <a:tc>
                  <a:txBody>
                    <a:bodyPr/>
                    <a:lstStyle/>
                    <a:p>
                      <a:r>
                        <a:rPr lang="en-US" dirty="0"/>
                        <a:t>Rotate Left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Shift </a:t>
                      </a:r>
                      <a:r>
                        <a:rPr lang="en-US"/>
                        <a:t>all bits </a:t>
                      </a:r>
                      <a:r>
                        <a:rPr lang="en-US" dirty="0"/>
                        <a:t>left one position, C shifted </a:t>
                      </a:r>
                      <a:r>
                        <a:rPr lang="en-US"/>
                        <a:t>into bit </a:t>
                      </a:r>
                      <a:r>
                        <a:rPr lang="en-US" dirty="0"/>
                        <a:t>0</a:t>
                      </a:r>
                      <a:r>
                        <a:rPr lang="en-US"/>
                        <a:t>, bit </a:t>
                      </a:r>
                      <a:r>
                        <a:rPr lang="en-US" dirty="0"/>
                        <a:t>7 shifted into C</a:t>
                      </a:r>
                    </a:p>
                  </a:txBody>
                  <a:tcPr/>
                </a:tc>
                <a:extLst>
                  <a:ext uri="{0D108BD9-81ED-4DB2-BD59-A6C34878D82A}">
                    <a16:rowId xmlns:a16="http://schemas.microsoft.com/office/drawing/2014/main" val="3303047088"/>
                  </a:ext>
                </a:extLst>
              </a:tr>
              <a:tr h="370840">
                <a:tc>
                  <a:txBody>
                    <a:bodyPr/>
                    <a:lstStyle/>
                    <a:p>
                      <a:r>
                        <a:rPr lang="en-US" dirty="0" err="1">
                          <a:latin typeface="Consolas" panose="020B0609020204030204" pitchFamily="49" charset="0"/>
                        </a:rPr>
                        <a:t>ror</a:t>
                      </a:r>
                      <a:r>
                        <a:rPr lang="en-US" dirty="0">
                          <a:latin typeface="Consolas" panose="020B0609020204030204" pitchFamily="49" charset="0"/>
                        </a:rPr>
                        <a:t> ADDR</a:t>
                      </a:r>
                    </a:p>
                  </a:txBody>
                  <a:tcPr/>
                </a:tc>
                <a:tc>
                  <a:txBody>
                    <a:bodyPr/>
                    <a:lstStyle/>
                    <a:p>
                      <a:r>
                        <a:rPr lang="en-US" dirty="0"/>
                        <a:t>Rotate Right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Shift all bits right one position, C shifted into bit 7, bit 0 shifted into C</a:t>
                      </a:r>
                    </a:p>
                  </a:txBody>
                  <a:tcPr/>
                </a:tc>
                <a:extLst>
                  <a:ext uri="{0D108BD9-81ED-4DB2-BD59-A6C34878D82A}">
                    <a16:rowId xmlns:a16="http://schemas.microsoft.com/office/drawing/2014/main" val="2029577141"/>
                  </a:ext>
                </a:extLst>
              </a:tr>
            </a:tbl>
          </a:graphicData>
        </a:graphic>
      </p:graphicFrame>
    </p:spTree>
    <p:extLst>
      <p:ext uri="{BB962C8B-B14F-4D97-AF65-F5344CB8AC3E}">
        <p14:creationId xmlns:p14="http://schemas.microsoft.com/office/powerpoint/2010/main" val="4085833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5C1A59-1622-4E4C-9D44-F185E825271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ARITHMETIC OPERATIONS</a:t>
            </a:r>
          </a:p>
        </p:txBody>
      </p:sp>
      <p:graphicFrame>
        <p:nvGraphicFramePr>
          <p:cNvPr id="3" name="Table 2">
            <a:extLst>
              <a:ext uri="{FF2B5EF4-FFF2-40B4-BE49-F238E27FC236}">
                <a16:creationId xmlns:a16="http://schemas.microsoft.com/office/drawing/2014/main" id="{122FA9B7-F5E6-4FDD-8469-A2F2ECA4C6AC}"/>
              </a:ext>
            </a:extLst>
          </p:cNvPr>
          <p:cNvGraphicFramePr>
            <a:graphicFrameLocks noGrp="1"/>
          </p:cNvGraphicFramePr>
          <p:nvPr>
            <p:extLst>
              <p:ext uri="{D42A27DB-BD31-4B8C-83A1-F6EECF244321}">
                <p14:modId xmlns:p14="http://schemas.microsoft.com/office/powerpoint/2010/main" val="2466962976"/>
              </p:ext>
            </p:extLst>
          </p:nvPr>
        </p:nvGraphicFramePr>
        <p:xfrm>
          <a:off x="329602" y="978611"/>
          <a:ext cx="7689864" cy="333756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2608707">
                  <a:extLst>
                    <a:ext uri="{9D8B030D-6E8A-4147-A177-3AD203B41FA5}">
                      <a16:colId xmlns:a16="http://schemas.microsoft.com/office/drawing/2014/main" val="1426569369"/>
                    </a:ext>
                  </a:extLst>
                </a:gridCol>
                <a:gridCol w="3769564">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adc</a:t>
                      </a:r>
                      <a:r>
                        <a:rPr lang="en-US" dirty="0">
                          <a:latin typeface="Consolas" panose="020B0609020204030204" pitchFamily="49" charset="0"/>
                        </a:rPr>
                        <a:t> ADDR</a:t>
                      </a:r>
                    </a:p>
                  </a:txBody>
                  <a:tcPr/>
                </a:tc>
                <a:tc>
                  <a:txBody>
                    <a:bodyPr/>
                    <a:lstStyle/>
                    <a:p>
                      <a:r>
                        <a:rPr lang="en-US" dirty="0"/>
                        <a:t>Add with Carry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Stores the result of A+C+ADDR in A</a:t>
                      </a:r>
                    </a:p>
                  </a:txBody>
                  <a:tcPr/>
                </a:tc>
                <a:extLst>
                  <a:ext uri="{0D108BD9-81ED-4DB2-BD59-A6C34878D82A}">
                    <a16:rowId xmlns:a16="http://schemas.microsoft.com/office/drawing/2014/main" val="2482572702"/>
                  </a:ext>
                </a:extLst>
              </a:tr>
              <a:tr h="370840">
                <a:tc>
                  <a:txBody>
                    <a:bodyPr/>
                    <a:lstStyle/>
                    <a:p>
                      <a:r>
                        <a:rPr lang="en-US">
                          <a:latin typeface="Consolas" panose="020B0609020204030204" pitchFamily="49" charset="0"/>
                        </a:rPr>
                        <a:t>sbc </a:t>
                      </a:r>
                      <a:r>
                        <a:rPr lang="en-US" dirty="0">
                          <a:latin typeface="Consolas" panose="020B0609020204030204" pitchFamily="49" charset="0"/>
                        </a:rPr>
                        <a:t>ADDR</a:t>
                      </a:r>
                    </a:p>
                  </a:txBody>
                  <a:tcPr/>
                </a:tc>
                <a:tc>
                  <a:txBody>
                    <a:bodyPr/>
                    <a:lstStyle/>
                    <a:p>
                      <a:r>
                        <a:rPr lang="en-US"/>
                        <a:t>Subtract </a:t>
                      </a:r>
                      <a:r>
                        <a:rPr lang="en-US" dirty="0"/>
                        <a:t>with Carry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Stores the result of A-ADDR-(1-C) in A</a:t>
                      </a:r>
                    </a:p>
                  </a:txBody>
                  <a:tcPr/>
                </a:tc>
                <a:extLst>
                  <a:ext uri="{0D108BD9-81ED-4DB2-BD59-A6C34878D82A}">
                    <a16:rowId xmlns:a16="http://schemas.microsoft.com/office/drawing/2014/main" val="2760362875"/>
                  </a:ext>
                </a:extLst>
              </a:tr>
              <a:tr h="370840">
                <a:tc>
                  <a:txBody>
                    <a:bodyPr/>
                    <a:lstStyle/>
                    <a:p>
                      <a:r>
                        <a:rPr lang="en-US" dirty="0" err="1">
                          <a:latin typeface="Consolas" panose="020B0609020204030204" pitchFamily="49" charset="0"/>
                        </a:rPr>
                        <a:t>inc</a:t>
                      </a:r>
                      <a:r>
                        <a:rPr lang="en-US" dirty="0">
                          <a:latin typeface="Consolas" panose="020B0609020204030204" pitchFamily="49" charset="0"/>
                        </a:rPr>
                        <a:t> ADDR</a:t>
                      </a:r>
                    </a:p>
                  </a:txBody>
                  <a:tcPr/>
                </a:tc>
                <a:tc>
                  <a:txBody>
                    <a:bodyPr/>
                    <a:lstStyle/>
                    <a:p>
                      <a:r>
                        <a:rPr lang="en-US" dirty="0"/>
                        <a:t>Increment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Adds 1 to value in ADDR</a:t>
                      </a:r>
                    </a:p>
                  </a:txBody>
                  <a:tcPr/>
                </a:tc>
                <a:extLst>
                  <a:ext uri="{0D108BD9-81ED-4DB2-BD59-A6C34878D82A}">
                    <a16:rowId xmlns:a16="http://schemas.microsoft.com/office/drawing/2014/main" val="3734159462"/>
                  </a:ext>
                </a:extLst>
              </a:tr>
              <a:tr h="370840">
                <a:tc>
                  <a:txBody>
                    <a:bodyPr/>
                    <a:lstStyle/>
                    <a:p>
                      <a:r>
                        <a:rPr lang="en-US" dirty="0" err="1">
                          <a:latin typeface="Consolas" panose="020B0609020204030204" pitchFamily="49" charset="0"/>
                        </a:rPr>
                        <a:t>inx</a:t>
                      </a:r>
                      <a:r>
                        <a:rPr lang="en-US" dirty="0">
                          <a:latin typeface="Consolas" panose="020B0609020204030204" pitchFamily="49" charset="0"/>
                        </a:rPr>
                        <a:t> </a:t>
                      </a:r>
                    </a:p>
                  </a:txBody>
                  <a:tcPr/>
                </a:tc>
                <a:tc>
                  <a:txBody>
                    <a:bodyPr/>
                    <a:lstStyle/>
                    <a:p>
                      <a:r>
                        <a:rPr lang="en-US" dirty="0"/>
                        <a:t>Increment X Register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Adds 1 to value in X register</a:t>
                      </a:r>
                    </a:p>
                  </a:txBody>
                  <a:tcPr/>
                </a:tc>
                <a:extLst>
                  <a:ext uri="{0D108BD9-81ED-4DB2-BD59-A6C34878D82A}">
                    <a16:rowId xmlns:a16="http://schemas.microsoft.com/office/drawing/2014/main" val="2668847968"/>
                  </a:ext>
                </a:extLst>
              </a:tr>
              <a:tr h="370840">
                <a:tc>
                  <a:txBody>
                    <a:bodyPr/>
                    <a:lstStyle/>
                    <a:p>
                      <a:r>
                        <a:rPr lang="en-US" dirty="0" err="1">
                          <a:latin typeface="Consolas" panose="020B0609020204030204" pitchFamily="49" charset="0"/>
                        </a:rPr>
                        <a:t>iny</a:t>
                      </a:r>
                      <a:endParaRPr lang="en-US" dirty="0">
                        <a:latin typeface="Consolas" panose="020B0609020204030204" pitchFamily="49" charset="0"/>
                      </a:endParaRPr>
                    </a:p>
                  </a:txBody>
                  <a:tcPr/>
                </a:tc>
                <a:tc>
                  <a:txBody>
                    <a:bodyPr/>
                    <a:lstStyle/>
                    <a:p>
                      <a:r>
                        <a:rPr lang="en-US" dirty="0"/>
                        <a:t>Increment Y Register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Adds 1 to value in Y register</a:t>
                      </a:r>
                    </a:p>
                  </a:txBody>
                  <a:tcPr/>
                </a:tc>
                <a:extLst>
                  <a:ext uri="{0D108BD9-81ED-4DB2-BD59-A6C34878D82A}">
                    <a16:rowId xmlns:a16="http://schemas.microsoft.com/office/drawing/2014/main" val="4038616809"/>
                  </a:ext>
                </a:extLst>
              </a:tr>
              <a:tr h="370840">
                <a:tc>
                  <a:txBody>
                    <a:bodyPr/>
                    <a:lstStyle/>
                    <a:p>
                      <a:r>
                        <a:rPr lang="en-US" dirty="0" err="1">
                          <a:latin typeface="Consolas" panose="020B0609020204030204" pitchFamily="49" charset="0"/>
                        </a:rPr>
                        <a:t>dec</a:t>
                      </a:r>
                      <a:r>
                        <a:rPr lang="en-US" dirty="0">
                          <a:latin typeface="Consolas" panose="020B0609020204030204" pitchFamily="49" charset="0"/>
                        </a:rPr>
                        <a:t> ADDR</a:t>
                      </a:r>
                    </a:p>
                  </a:txBody>
                  <a:tcPr/>
                </a:tc>
                <a:tc>
                  <a:txBody>
                    <a:bodyPr/>
                    <a:lstStyle/>
                    <a:p>
                      <a:r>
                        <a:rPr lang="en-US" dirty="0"/>
                        <a:t>Decrement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Subtracts </a:t>
                      </a:r>
                      <a:r>
                        <a:rPr lang="en-US" dirty="0"/>
                        <a:t>1 from value in ADDR</a:t>
                      </a:r>
                    </a:p>
                  </a:txBody>
                  <a:tcPr/>
                </a:tc>
                <a:extLst>
                  <a:ext uri="{0D108BD9-81ED-4DB2-BD59-A6C34878D82A}">
                    <a16:rowId xmlns:a16="http://schemas.microsoft.com/office/drawing/2014/main" val="3303047088"/>
                  </a:ext>
                </a:extLst>
              </a:tr>
              <a:tr h="370840">
                <a:tc>
                  <a:txBody>
                    <a:bodyPr/>
                    <a:lstStyle/>
                    <a:p>
                      <a:r>
                        <a:rPr lang="en-US" dirty="0" err="1">
                          <a:latin typeface="Consolas" panose="020B0609020204030204" pitchFamily="49" charset="0"/>
                        </a:rPr>
                        <a:t>dex</a:t>
                      </a:r>
                      <a:r>
                        <a:rPr lang="en-US" dirty="0">
                          <a:latin typeface="Consolas" panose="020B0609020204030204" pitchFamily="49" charset="0"/>
                        </a:rPr>
                        <a:t> </a:t>
                      </a:r>
                    </a:p>
                  </a:txBody>
                  <a:tcPr/>
                </a:tc>
                <a:tc>
                  <a:txBody>
                    <a:bodyPr/>
                    <a:lstStyle/>
                    <a:p>
                      <a:r>
                        <a:rPr lang="en-US" dirty="0"/>
                        <a:t>Decrement X Register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Subtracts </a:t>
                      </a:r>
                      <a:r>
                        <a:rPr lang="en-US" dirty="0"/>
                        <a:t>1 from value in X register</a:t>
                      </a:r>
                    </a:p>
                  </a:txBody>
                  <a:tcPr/>
                </a:tc>
                <a:extLst>
                  <a:ext uri="{0D108BD9-81ED-4DB2-BD59-A6C34878D82A}">
                    <a16:rowId xmlns:a16="http://schemas.microsoft.com/office/drawing/2014/main" val="2029577141"/>
                  </a:ext>
                </a:extLst>
              </a:tr>
              <a:tr h="370840">
                <a:tc>
                  <a:txBody>
                    <a:bodyPr/>
                    <a:lstStyle/>
                    <a:p>
                      <a:r>
                        <a:rPr lang="en-US" dirty="0" err="1">
                          <a:latin typeface="Consolas" panose="020B0609020204030204" pitchFamily="49" charset="0"/>
                        </a:rPr>
                        <a:t>dey</a:t>
                      </a:r>
                      <a:endParaRPr lang="en-US" dirty="0">
                        <a:latin typeface="Consolas" panose="020B0609020204030204" pitchFamily="49" charset="0"/>
                      </a:endParaRPr>
                    </a:p>
                  </a:txBody>
                  <a:tcPr/>
                </a:tc>
                <a:tc>
                  <a:txBody>
                    <a:bodyPr/>
                    <a:lstStyle/>
                    <a:p>
                      <a:r>
                        <a:rPr lang="en-US" dirty="0"/>
                        <a:t>Decrement Y Register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Subtracts </a:t>
                      </a:r>
                      <a:r>
                        <a:rPr lang="en-US" dirty="0"/>
                        <a:t>1 from value in Y register</a:t>
                      </a:r>
                    </a:p>
                  </a:txBody>
                  <a:tcPr/>
                </a:tc>
                <a:extLst>
                  <a:ext uri="{0D108BD9-81ED-4DB2-BD59-A6C34878D82A}">
                    <a16:rowId xmlns:a16="http://schemas.microsoft.com/office/drawing/2014/main" val="2515928716"/>
                  </a:ext>
                </a:extLst>
              </a:tr>
            </a:tbl>
          </a:graphicData>
        </a:graphic>
      </p:graphicFrame>
    </p:spTree>
    <p:extLst>
      <p:ext uri="{BB962C8B-B14F-4D97-AF65-F5344CB8AC3E}">
        <p14:creationId xmlns:p14="http://schemas.microsoft.com/office/powerpoint/2010/main" val="2328680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1D35D6-C39C-4E11-A460-3482BAEC8DF7}"/>
              </a:ext>
            </a:extLst>
          </p:cNvPr>
          <p:cNvSpPr txBox="1"/>
          <p:nvPr/>
        </p:nvSpPr>
        <p:spPr>
          <a:xfrm>
            <a:off x="3695776" y="1503867"/>
            <a:ext cx="4372708" cy="707886"/>
          </a:xfrm>
          <a:prstGeom prst="rect">
            <a:avLst/>
          </a:prstGeom>
          <a:noFill/>
        </p:spPr>
        <p:txBody>
          <a:bodyPr wrap="square" rtlCol="0">
            <a:spAutoFit/>
          </a:bodyPr>
          <a:lstStyle/>
          <a:p>
            <a:pPr algn="ctr"/>
            <a:r>
              <a:rPr lang="en-US" sz="4000" dirty="0">
                <a:solidFill>
                  <a:schemeClr val="bg1"/>
                </a:solidFill>
                <a:latin typeface="Press Start 2P" panose="02000503000000000000" pitchFamily="1" charset="0"/>
              </a:rPr>
              <a:t>LEVEL 2</a:t>
            </a:r>
          </a:p>
        </p:txBody>
      </p:sp>
      <p:sp>
        <p:nvSpPr>
          <p:cNvPr id="3" name="TextBox 2">
            <a:extLst>
              <a:ext uri="{FF2B5EF4-FFF2-40B4-BE49-F238E27FC236}">
                <a16:creationId xmlns:a16="http://schemas.microsoft.com/office/drawing/2014/main" id="{4AD70DE8-C5AB-4E5C-A607-46120DF22C09}"/>
              </a:ext>
            </a:extLst>
          </p:cNvPr>
          <p:cNvSpPr txBox="1"/>
          <p:nvPr/>
        </p:nvSpPr>
        <p:spPr>
          <a:xfrm>
            <a:off x="3184462" y="2657900"/>
            <a:ext cx="5395337" cy="1384995"/>
          </a:xfrm>
          <a:prstGeom prst="rect">
            <a:avLst/>
          </a:prstGeom>
          <a:noFill/>
        </p:spPr>
        <p:txBody>
          <a:bodyPr wrap="square" rtlCol="0">
            <a:spAutoFit/>
          </a:bodyPr>
          <a:lstStyle/>
          <a:p>
            <a:pPr algn="ctr"/>
            <a:r>
              <a:rPr lang="en-US" sz="2800" dirty="0">
                <a:solidFill>
                  <a:schemeClr val="bg1"/>
                </a:solidFill>
                <a:latin typeface="Press Start 2P" panose="02000503000000000000" pitchFamily="1" charset="0"/>
              </a:rPr>
              <a:t>DEVELOPING FOR</a:t>
            </a:r>
          </a:p>
          <a:p>
            <a:pPr algn="ctr"/>
            <a:r>
              <a:rPr lang="en-US" sz="2800" dirty="0">
                <a:solidFill>
                  <a:schemeClr val="bg1"/>
                </a:solidFill>
                <a:latin typeface="Press Start 2P" panose="02000503000000000000" pitchFamily="1" charset="0"/>
              </a:rPr>
              <a:t>THE NINTENDO NES</a:t>
            </a:r>
          </a:p>
        </p:txBody>
      </p:sp>
    </p:spTree>
    <p:extLst>
      <p:ext uri="{BB962C8B-B14F-4D97-AF65-F5344CB8AC3E}">
        <p14:creationId xmlns:p14="http://schemas.microsoft.com/office/powerpoint/2010/main" val="1889412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AA47BE-9B70-4F6B-9A8E-509116030F4B}"/>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NINTENDO ENTERTAINMENT SYSTEM</a:t>
            </a:r>
          </a:p>
        </p:txBody>
      </p:sp>
      <p:pic>
        <p:nvPicPr>
          <p:cNvPr id="1026" name="Picture 2" descr="https://upload.wikimedia.org/wikipedia/commons/8/82/NES-Console-Set.jpg">
            <a:extLst>
              <a:ext uri="{FF2B5EF4-FFF2-40B4-BE49-F238E27FC236}">
                <a16:creationId xmlns:a16="http://schemas.microsoft.com/office/drawing/2014/main" id="{D575197A-C56D-425B-89F4-E5D5BC7AEEE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6000" y="1079360"/>
            <a:ext cx="4685658" cy="254565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a:extLst>
              <a:ext uri="{FF2B5EF4-FFF2-40B4-BE49-F238E27FC236}">
                <a16:creationId xmlns:a16="http://schemas.microsoft.com/office/drawing/2014/main" id="{8B226B99-17AB-4C22-A752-F8E52C191AAB}"/>
              </a:ext>
            </a:extLst>
          </p:cNvPr>
          <p:cNvGraphicFramePr>
            <a:graphicFrameLocks noGrp="1"/>
          </p:cNvGraphicFramePr>
          <p:nvPr>
            <p:extLst>
              <p:ext uri="{D42A27DB-BD31-4B8C-83A1-F6EECF244321}">
                <p14:modId xmlns:p14="http://schemas.microsoft.com/office/powerpoint/2010/main" val="2109960650"/>
              </p:ext>
            </p:extLst>
          </p:nvPr>
        </p:nvGraphicFramePr>
        <p:xfrm>
          <a:off x="411922" y="968144"/>
          <a:ext cx="5601252" cy="3721136"/>
        </p:xfrm>
        <a:graphic>
          <a:graphicData uri="http://schemas.openxmlformats.org/drawingml/2006/table">
            <a:tbl>
              <a:tblPr firstRow="1" bandRow="1">
                <a:tableStyleId>{073A0DAA-6AF3-43AB-8588-CEC1D06C72B9}</a:tableStyleId>
              </a:tblPr>
              <a:tblGrid>
                <a:gridCol w="2800626">
                  <a:extLst>
                    <a:ext uri="{9D8B030D-6E8A-4147-A177-3AD203B41FA5}">
                      <a16:colId xmlns:a16="http://schemas.microsoft.com/office/drawing/2014/main" val="2145789913"/>
                    </a:ext>
                  </a:extLst>
                </a:gridCol>
                <a:gridCol w="2800626">
                  <a:extLst>
                    <a:ext uri="{9D8B030D-6E8A-4147-A177-3AD203B41FA5}">
                      <a16:colId xmlns:a16="http://schemas.microsoft.com/office/drawing/2014/main" val="1740526631"/>
                    </a:ext>
                  </a:extLst>
                </a:gridCol>
              </a:tblGrid>
              <a:tr h="403456">
                <a:tc>
                  <a:txBody>
                    <a:bodyPr/>
                    <a:lstStyle/>
                    <a:p>
                      <a:r>
                        <a:rPr lang="en-US" dirty="0"/>
                        <a:t>Specification</a:t>
                      </a:r>
                    </a:p>
                  </a:txBody>
                  <a:tcPr/>
                </a:tc>
                <a:tc>
                  <a:txBody>
                    <a:bodyPr/>
                    <a:lstStyle/>
                    <a:p>
                      <a:r>
                        <a:rPr lang="en-US" dirty="0"/>
                        <a:t>Value</a:t>
                      </a:r>
                    </a:p>
                  </a:txBody>
                  <a:tcPr/>
                </a:tc>
                <a:extLst>
                  <a:ext uri="{0D108BD9-81ED-4DB2-BD59-A6C34878D82A}">
                    <a16:rowId xmlns:a16="http://schemas.microsoft.com/office/drawing/2014/main" val="1564088857"/>
                  </a:ext>
                </a:extLst>
              </a:tr>
              <a:tr h="407504">
                <a:tc>
                  <a:txBody>
                    <a:bodyPr/>
                    <a:lstStyle/>
                    <a:p>
                      <a:r>
                        <a:rPr lang="en-US" dirty="0"/>
                        <a:t>CPU</a:t>
                      </a:r>
                    </a:p>
                  </a:txBody>
                  <a:tcPr/>
                </a:tc>
                <a:tc>
                  <a:txBody>
                    <a:bodyPr/>
                    <a:lstStyle/>
                    <a:p>
                      <a:r>
                        <a:rPr lang="en-US" dirty="0"/>
                        <a:t>Ricoh 2A03 (6502 </a:t>
                      </a:r>
                      <a:r>
                        <a:rPr lang="en-US" dirty="0" err="1"/>
                        <a:t>compat</a:t>
                      </a:r>
                      <a:r>
                        <a:rPr lang="en-US" dirty="0"/>
                        <a:t>.)</a:t>
                      </a:r>
                    </a:p>
                  </a:txBody>
                  <a:tcPr/>
                </a:tc>
                <a:extLst>
                  <a:ext uri="{0D108BD9-81ED-4DB2-BD59-A6C34878D82A}">
                    <a16:rowId xmlns:a16="http://schemas.microsoft.com/office/drawing/2014/main" val="2526655859"/>
                  </a:ext>
                </a:extLst>
              </a:tr>
              <a:tr h="407504">
                <a:tc>
                  <a:txBody>
                    <a:bodyPr/>
                    <a:lstStyle/>
                    <a:p>
                      <a:r>
                        <a:rPr lang="en-US" dirty="0"/>
                        <a:t>PPU</a:t>
                      </a:r>
                    </a:p>
                  </a:txBody>
                  <a:tcPr/>
                </a:tc>
                <a:tc>
                  <a:txBody>
                    <a:bodyPr/>
                    <a:lstStyle/>
                    <a:p>
                      <a:r>
                        <a:rPr lang="en-US" dirty="0"/>
                        <a:t>Ricoh 2C02</a:t>
                      </a:r>
                    </a:p>
                  </a:txBody>
                  <a:tcPr/>
                </a:tc>
                <a:extLst>
                  <a:ext uri="{0D108BD9-81ED-4DB2-BD59-A6C34878D82A}">
                    <a16:rowId xmlns:a16="http://schemas.microsoft.com/office/drawing/2014/main" val="1389571449"/>
                  </a:ext>
                </a:extLst>
              </a:tr>
              <a:tr h="407504">
                <a:tc>
                  <a:txBody>
                    <a:bodyPr/>
                    <a:lstStyle/>
                    <a:p>
                      <a:r>
                        <a:rPr lang="en-US" dirty="0"/>
                        <a:t>Work RAM</a:t>
                      </a:r>
                    </a:p>
                  </a:txBody>
                  <a:tcPr/>
                </a:tc>
                <a:tc>
                  <a:txBody>
                    <a:bodyPr/>
                    <a:lstStyle/>
                    <a:p>
                      <a:r>
                        <a:rPr lang="en-US"/>
                        <a:t>2 KB</a:t>
                      </a:r>
                      <a:endParaRPr lang="en-US" dirty="0"/>
                    </a:p>
                  </a:txBody>
                  <a:tcPr/>
                </a:tc>
                <a:extLst>
                  <a:ext uri="{0D108BD9-81ED-4DB2-BD59-A6C34878D82A}">
                    <a16:rowId xmlns:a16="http://schemas.microsoft.com/office/drawing/2014/main" val="170021208"/>
                  </a:ext>
                </a:extLst>
              </a:tr>
              <a:tr h="407504">
                <a:tc>
                  <a:txBody>
                    <a:bodyPr/>
                    <a:lstStyle/>
                    <a:p>
                      <a:r>
                        <a:rPr lang="en-US" dirty="0"/>
                        <a:t>Video RAM</a:t>
                      </a:r>
                    </a:p>
                  </a:txBody>
                  <a:tcPr/>
                </a:tc>
                <a:tc>
                  <a:txBody>
                    <a:bodyPr/>
                    <a:lstStyle/>
                    <a:p>
                      <a:r>
                        <a:rPr lang="en-US"/>
                        <a:t>2 KB</a:t>
                      </a:r>
                      <a:endParaRPr lang="en-US" dirty="0"/>
                    </a:p>
                  </a:txBody>
                  <a:tcPr/>
                </a:tc>
                <a:extLst>
                  <a:ext uri="{0D108BD9-81ED-4DB2-BD59-A6C34878D82A}">
                    <a16:rowId xmlns:a16="http://schemas.microsoft.com/office/drawing/2014/main" val="2667401844"/>
                  </a:ext>
                </a:extLst>
              </a:tr>
              <a:tr h="407504">
                <a:tc>
                  <a:txBody>
                    <a:bodyPr/>
                    <a:lstStyle/>
                    <a:p>
                      <a:r>
                        <a:rPr lang="en-US" dirty="0"/>
                        <a:t>Display resolution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512 x 480 pixels</a:t>
                      </a:r>
                      <a:br>
                        <a:rPr lang="en-US" dirty="0"/>
                      </a:br>
                      <a:r>
                        <a:rPr lang="en-US" dirty="0"/>
                        <a:t>(256 x 240 pixels</a:t>
                      </a:r>
                      <a:r>
                        <a:rPr lang="en-US" baseline="0" dirty="0"/>
                        <a:t> visible)</a:t>
                      </a:r>
                      <a:endParaRPr lang="en-US" dirty="0"/>
                    </a:p>
                  </a:txBody>
                  <a:tcPr/>
                </a:tc>
                <a:extLst>
                  <a:ext uri="{0D108BD9-81ED-4DB2-BD59-A6C34878D82A}">
                    <a16:rowId xmlns:a16="http://schemas.microsoft.com/office/drawing/2014/main" val="3545911547"/>
                  </a:ext>
                </a:extLst>
              </a:tr>
              <a:tr h="407504">
                <a:tc>
                  <a:txBody>
                    <a:bodyPr/>
                    <a:lstStyle/>
                    <a:p>
                      <a:r>
                        <a:rPr lang="en-US" dirty="0"/>
                        <a:t>Colors</a:t>
                      </a:r>
                    </a:p>
                  </a:txBody>
                  <a:tcPr/>
                </a:tc>
                <a:tc>
                  <a:txBody>
                    <a:bodyPr/>
                    <a:lstStyle/>
                    <a:p>
                      <a:r>
                        <a:rPr lang="en-US" dirty="0"/>
                        <a:t>48</a:t>
                      </a:r>
                    </a:p>
                  </a:txBody>
                  <a:tcPr/>
                </a:tc>
                <a:extLst>
                  <a:ext uri="{0D108BD9-81ED-4DB2-BD59-A6C34878D82A}">
                    <a16:rowId xmlns:a16="http://schemas.microsoft.com/office/drawing/2014/main" val="486958090"/>
                  </a:ext>
                </a:extLst>
              </a:tr>
              <a:tr h="407504">
                <a:tc>
                  <a:txBody>
                    <a:bodyPr/>
                    <a:lstStyle/>
                    <a:p>
                      <a:r>
                        <a:rPr lang="en-US" dirty="0"/>
                        <a:t>Sound channels</a:t>
                      </a:r>
                    </a:p>
                  </a:txBody>
                  <a:tcPr/>
                </a:tc>
                <a:tc>
                  <a:txBody>
                    <a:bodyPr/>
                    <a:lstStyle/>
                    <a:p>
                      <a:r>
                        <a:rPr lang="en-US" dirty="0"/>
                        <a:t>2 square waves, 1 triangle wave, 1 white noise, 1 PCM</a:t>
                      </a:r>
                    </a:p>
                  </a:txBody>
                  <a:tcPr/>
                </a:tc>
                <a:extLst>
                  <a:ext uri="{0D108BD9-81ED-4DB2-BD59-A6C34878D82A}">
                    <a16:rowId xmlns:a16="http://schemas.microsoft.com/office/drawing/2014/main" val="3059701902"/>
                  </a:ext>
                </a:extLst>
              </a:tr>
            </a:tbl>
          </a:graphicData>
        </a:graphic>
      </p:graphicFrame>
    </p:spTree>
    <p:extLst>
      <p:ext uri="{BB962C8B-B14F-4D97-AF65-F5344CB8AC3E}">
        <p14:creationId xmlns:p14="http://schemas.microsoft.com/office/powerpoint/2010/main" val="2915429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D81F12-F8B9-49DA-844B-814049E5A4E8}"/>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MEMORY MAP</a:t>
            </a:r>
          </a:p>
        </p:txBody>
      </p:sp>
      <p:sp>
        <p:nvSpPr>
          <p:cNvPr id="15" name="TextBox 14">
            <a:extLst>
              <a:ext uri="{FF2B5EF4-FFF2-40B4-BE49-F238E27FC236}">
                <a16:creationId xmlns:a16="http://schemas.microsoft.com/office/drawing/2014/main" id="{BDDB4BB4-A3A2-4974-8D4D-ED86B56C5F86}"/>
              </a:ext>
            </a:extLst>
          </p:cNvPr>
          <p:cNvSpPr txBox="1"/>
          <p:nvPr/>
        </p:nvSpPr>
        <p:spPr>
          <a:xfrm>
            <a:off x="2979732" y="2065105"/>
            <a:ext cx="8076957" cy="1938992"/>
          </a:xfrm>
          <a:prstGeom prst="rect">
            <a:avLst/>
          </a:prstGeom>
          <a:noFill/>
        </p:spPr>
        <p:txBody>
          <a:bodyPr wrap="square" rtlCol="0">
            <a:spAutoFit/>
          </a:bodyPr>
          <a:lstStyle/>
          <a:p>
            <a:r>
              <a:rPr lang="en-US" sz="2400" b="1" dirty="0">
                <a:solidFill>
                  <a:schemeClr val="accent4"/>
                </a:solidFill>
              </a:rPr>
              <a:t>Work RAM: 0x0000 – 0x07FF (2KB)</a:t>
            </a:r>
          </a:p>
          <a:p>
            <a:r>
              <a:rPr lang="en-US" sz="2400" b="1" dirty="0">
                <a:solidFill>
                  <a:schemeClr val="accent2"/>
                </a:solidFill>
              </a:rPr>
              <a:t>Mirrors of Work RAM: 0x0800 – 0x1FFF (2KB repeated)</a:t>
            </a:r>
          </a:p>
          <a:p>
            <a:r>
              <a:rPr lang="en-US" sz="2400" b="1" dirty="0">
                <a:solidFill>
                  <a:schemeClr val="accent6"/>
                </a:solidFill>
              </a:rPr>
              <a:t>PPU Registers and Mirrors: 0x2000 – 0x3FFF (8 bytes repeated)</a:t>
            </a:r>
          </a:p>
          <a:p>
            <a:r>
              <a:rPr lang="en-US" sz="2400" b="1" dirty="0">
                <a:solidFill>
                  <a:schemeClr val="bg1">
                    <a:lumMod val="75000"/>
                  </a:schemeClr>
                </a:solidFill>
              </a:rPr>
              <a:t>Graphics Data: 0x4000 – 0x7FFF (16 KB)</a:t>
            </a:r>
          </a:p>
          <a:p>
            <a:r>
              <a:rPr lang="en-US" sz="2400" b="1" dirty="0">
                <a:solidFill>
                  <a:schemeClr val="accent1"/>
                </a:solidFill>
              </a:rPr>
              <a:t>Game Cartridge: 0x8000 – 0xFFFF (32 KB)</a:t>
            </a:r>
          </a:p>
        </p:txBody>
      </p:sp>
      <p:cxnSp>
        <p:nvCxnSpPr>
          <p:cNvPr id="18" name="Connector: Elbow 17">
            <a:extLst>
              <a:ext uri="{FF2B5EF4-FFF2-40B4-BE49-F238E27FC236}">
                <a16:creationId xmlns:a16="http://schemas.microsoft.com/office/drawing/2014/main" id="{FAF11B18-86A9-40BC-B69F-4B8E0B86EEE8}"/>
              </a:ext>
            </a:extLst>
          </p:cNvPr>
          <p:cNvCxnSpPr>
            <a:cxnSpLocks/>
          </p:cNvCxnSpPr>
          <p:nvPr/>
        </p:nvCxnSpPr>
        <p:spPr>
          <a:xfrm>
            <a:off x="557218" y="1767155"/>
            <a:ext cx="2422511" cy="538723"/>
          </a:xfrm>
          <a:prstGeom prst="bentConnector3">
            <a:avLst>
              <a:gd name="adj1" fmla="val -54"/>
            </a:avLst>
          </a:prstGeom>
          <a:ln w="28575">
            <a:solidFill>
              <a:schemeClr val="accent4"/>
            </a:solidFill>
            <a:tailEnd type="triangle"/>
          </a:ln>
        </p:spPr>
        <p:style>
          <a:lnRef idx="2">
            <a:schemeClr val="accent6"/>
          </a:lnRef>
          <a:fillRef idx="0">
            <a:schemeClr val="accent6"/>
          </a:fillRef>
          <a:effectRef idx="1">
            <a:schemeClr val="accent6"/>
          </a:effectRef>
          <a:fontRef idx="minor">
            <a:schemeClr val="tx1"/>
          </a:fontRef>
        </p:style>
      </p:cxnSp>
      <p:cxnSp>
        <p:nvCxnSpPr>
          <p:cNvPr id="21" name="Connector: Elbow 20">
            <a:extLst>
              <a:ext uri="{FF2B5EF4-FFF2-40B4-BE49-F238E27FC236}">
                <a16:creationId xmlns:a16="http://schemas.microsoft.com/office/drawing/2014/main" id="{B4537F7D-9CFF-4D5F-A0DE-407E1E548D30}"/>
              </a:ext>
            </a:extLst>
          </p:cNvPr>
          <p:cNvCxnSpPr>
            <a:cxnSpLocks/>
            <a:stCxn id="12" idx="2"/>
          </p:cNvCxnSpPr>
          <p:nvPr/>
        </p:nvCxnSpPr>
        <p:spPr>
          <a:xfrm rot="16200000" flipH="1">
            <a:off x="1569256" y="1233336"/>
            <a:ext cx="876654" cy="1944291"/>
          </a:xfrm>
          <a:prstGeom prst="bentConnector2">
            <a:avLst/>
          </a:prstGeom>
          <a:ln w="28575">
            <a:solidFill>
              <a:schemeClr val="accent2"/>
            </a:solidFill>
            <a:tailEnd type="triangle"/>
          </a:ln>
        </p:spPr>
        <p:style>
          <a:lnRef idx="2">
            <a:schemeClr val="accent6"/>
          </a:lnRef>
          <a:fillRef idx="0">
            <a:schemeClr val="accent6"/>
          </a:fillRef>
          <a:effectRef idx="1">
            <a:schemeClr val="accent6"/>
          </a:effectRef>
          <a:fontRef idx="minor">
            <a:schemeClr val="tx1"/>
          </a:fontRef>
        </p:style>
      </p:cxnSp>
      <p:cxnSp>
        <p:nvCxnSpPr>
          <p:cNvPr id="25" name="Connector: Elbow 24">
            <a:extLst>
              <a:ext uri="{FF2B5EF4-FFF2-40B4-BE49-F238E27FC236}">
                <a16:creationId xmlns:a16="http://schemas.microsoft.com/office/drawing/2014/main" id="{F1D5FCD7-2238-4DA0-B8DC-9A9268F1A539}"/>
              </a:ext>
            </a:extLst>
          </p:cNvPr>
          <p:cNvCxnSpPr>
            <a:cxnSpLocks/>
          </p:cNvCxnSpPr>
          <p:nvPr/>
        </p:nvCxnSpPr>
        <p:spPr>
          <a:xfrm rot="16200000" flipH="1">
            <a:off x="1715969" y="1750960"/>
            <a:ext cx="1267446" cy="1260079"/>
          </a:xfrm>
          <a:prstGeom prst="bentConnector2">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16CF4617-01C4-4664-ABF0-CE950AFE0B12}"/>
              </a:ext>
            </a:extLst>
          </p:cNvPr>
          <p:cNvGrpSpPr/>
          <p:nvPr/>
        </p:nvGrpSpPr>
        <p:grpSpPr>
          <a:xfrm>
            <a:off x="441788" y="1006866"/>
            <a:ext cx="10614901" cy="760289"/>
            <a:chOff x="441788" y="1006866"/>
            <a:chExt cx="10614901" cy="760289"/>
          </a:xfrm>
        </p:grpSpPr>
        <p:grpSp>
          <p:nvGrpSpPr>
            <p:cNvPr id="14" name="Group 13">
              <a:extLst>
                <a:ext uri="{FF2B5EF4-FFF2-40B4-BE49-F238E27FC236}">
                  <a16:creationId xmlns:a16="http://schemas.microsoft.com/office/drawing/2014/main" id="{8991EBB1-924F-4029-AC85-8984BD3B78E7}"/>
                </a:ext>
              </a:extLst>
            </p:cNvPr>
            <p:cNvGrpSpPr/>
            <p:nvPr/>
          </p:nvGrpSpPr>
          <p:grpSpPr>
            <a:xfrm>
              <a:off x="441788" y="1006867"/>
              <a:ext cx="10614901" cy="760288"/>
              <a:chOff x="2897312" y="4171308"/>
              <a:chExt cx="6955605" cy="523220"/>
            </a:xfrm>
          </p:grpSpPr>
          <p:sp>
            <p:nvSpPr>
              <p:cNvPr id="9" name="Rectangle 8">
                <a:extLst>
                  <a:ext uri="{FF2B5EF4-FFF2-40B4-BE49-F238E27FC236}">
                    <a16:creationId xmlns:a16="http://schemas.microsoft.com/office/drawing/2014/main" id="{93558E7B-99AD-412F-8F51-46A58B4D7956}"/>
                  </a:ext>
                </a:extLst>
              </p:cNvPr>
              <p:cNvSpPr/>
              <p:nvPr/>
            </p:nvSpPr>
            <p:spPr>
              <a:xfrm>
                <a:off x="5532067" y="4171308"/>
                <a:ext cx="432085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6239346-44DD-46BD-91C0-3EA8DF1E1A12}"/>
                  </a:ext>
                </a:extLst>
              </p:cNvPr>
              <p:cNvSpPr/>
              <p:nvPr/>
            </p:nvSpPr>
            <p:spPr>
              <a:xfrm>
                <a:off x="3524036" y="4171308"/>
                <a:ext cx="421240" cy="5232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89766C7-BFA1-409F-B31D-C17FD924DDC4}"/>
                  </a:ext>
                </a:extLst>
              </p:cNvPr>
              <p:cNvSpPr/>
              <p:nvPr/>
            </p:nvSpPr>
            <p:spPr>
              <a:xfrm>
                <a:off x="3048587" y="4171308"/>
                <a:ext cx="475449" cy="5232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D1C92A2-3C8E-40A5-B6BF-6F4E0701EFB3}"/>
                  </a:ext>
                </a:extLst>
              </p:cNvPr>
              <p:cNvSpPr/>
              <p:nvPr/>
            </p:nvSpPr>
            <p:spPr>
              <a:xfrm>
                <a:off x="2897312" y="4171308"/>
                <a:ext cx="151275" cy="52322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Rectangle 43">
              <a:extLst>
                <a:ext uri="{FF2B5EF4-FFF2-40B4-BE49-F238E27FC236}">
                  <a16:creationId xmlns:a16="http://schemas.microsoft.com/office/drawing/2014/main" id="{E84017BB-0C0B-48BE-9140-D0C121329F95}"/>
                </a:ext>
              </a:extLst>
            </p:cNvPr>
            <p:cNvSpPr/>
            <p:nvPr/>
          </p:nvSpPr>
          <p:spPr>
            <a:xfrm>
              <a:off x="2040636" y="1006866"/>
              <a:ext cx="2422031" cy="76028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51" name="Connector: Elbow 50">
            <a:extLst>
              <a:ext uri="{FF2B5EF4-FFF2-40B4-BE49-F238E27FC236}">
                <a16:creationId xmlns:a16="http://schemas.microsoft.com/office/drawing/2014/main" id="{83B43948-FD22-4601-A7B6-2021D1D66676}"/>
              </a:ext>
            </a:extLst>
          </p:cNvPr>
          <p:cNvCxnSpPr>
            <a:cxnSpLocks/>
          </p:cNvCxnSpPr>
          <p:nvPr/>
        </p:nvCxnSpPr>
        <p:spPr>
          <a:xfrm rot="16200000" flipH="1">
            <a:off x="1815936" y="2225451"/>
            <a:ext cx="1721482" cy="625982"/>
          </a:xfrm>
          <a:prstGeom prst="bentConnector3">
            <a:avLst>
              <a:gd name="adj1" fmla="val 100230"/>
            </a:avLst>
          </a:prstGeom>
          <a:ln w="28575">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F05511A9-B8CC-41E9-A513-D8D96D56B1CE}"/>
              </a:ext>
            </a:extLst>
          </p:cNvPr>
          <p:cNvCxnSpPr/>
          <p:nvPr/>
        </p:nvCxnSpPr>
        <p:spPr>
          <a:xfrm rot="5400000">
            <a:off x="7845939" y="2280025"/>
            <a:ext cx="2019655" cy="993913"/>
          </a:xfrm>
          <a:prstGeom prst="bentConnector3">
            <a:avLst>
              <a:gd name="adj1" fmla="val 100196"/>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2675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BAF57A-8A8F-4CDF-84EB-B3968F3A9E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MEMORY MAP</a:t>
            </a:r>
          </a:p>
        </p:txBody>
      </p:sp>
      <p:grpSp>
        <p:nvGrpSpPr>
          <p:cNvPr id="3" name="Group 2">
            <a:extLst>
              <a:ext uri="{FF2B5EF4-FFF2-40B4-BE49-F238E27FC236}">
                <a16:creationId xmlns:a16="http://schemas.microsoft.com/office/drawing/2014/main" id="{AABA82FE-C051-482C-B999-F8554DCD49A3}"/>
              </a:ext>
            </a:extLst>
          </p:cNvPr>
          <p:cNvGrpSpPr/>
          <p:nvPr/>
        </p:nvGrpSpPr>
        <p:grpSpPr>
          <a:xfrm>
            <a:off x="1742169" y="1006866"/>
            <a:ext cx="2303058" cy="760289"/>
            <a:chOff x="441788" y="1006866"/>
            <a:chExt cx="10614901" cy="760289"/>
          </a:xfrm>
        </p:grpSpPr>
        <p:grpSp>
          <p:nvGrpSpPr>
            <p:cNvPr id="4" name="Group 3">
              <a:extLst>
                <a:ext uri="{FF2B5EF4-FFF2-40B4-BE49-F238E27FC236}">
                  <a16:creationId xmlns:a16="http://schemas.microsoft.com/office/drawing/2014/main" id="{91FFD977-A8EC-4F39-8F84-0D4DEE0D15F0}"/>
                </a:ext>
              </a:extLst>
            </p:cNvPr>
            <p:cNvGrpSpPr/>
            <p:nvPr/>
          </p:nvGrpSpPr>
          <p:grpSpPr>
            <a:xfrm>
              <a:off x="441788" y="1006867"/>
              <a:ext cx="10614901" cy="760288"/>
              <a:chOff x="2897312" y="4171308"/>
              <a:chExt cx="6955605" cy="523220"/>
            </a:xfrm>
          </p:grpSpPr>
          <p:sp>
            <p:nvSpPr>
              <p:cNvPr id="6" name="Rectangle 5">
                <a:extLst>
                  <a:ext uri="{FF2B5EF4-FFF2-40B4-BE49-F238E27FC236}">
                    <a16:creationId xmlns:a16="http://schemas.microsoft.com/office/drawing/2014/main" id="{77321692-8FF8-4E01-906C-E3D28E48557B}"/>
                  </a:ext>
                </a:extLst>
              </p:cNvPr>
              <p:cNvSpPr/>
              <p:nvPr/>
            </p:nvSpPr>
            <p:spPr>
              <a:xfrm>
                <a:off x="5532067" y="4171308"/>
                <a:ext cx="432085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0827D79-64B4-424A-A0AB-1B851EF16258}"/>
                  </a:ext>
                </a:extLst>
              </p:cNvPr>
              <p:cNvSpPr/>
              <p:nvPr/>
            </p:nvSpPr>
            <p:spPr>
              <a:xfrm>
                <a:off x="3524036" y="4171308"/>
                <a:ext cx="421240" cy="5232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1B8E705-133E-46F3-9665-FDADE3DF57CD}"/>
                  </a:ext>
                </a:extLst>
              </p:cNvPr>
              <p:cNvSpPr/>
              <p:nvPr/>
            </p:nvSpPr>
            <p:spPr>
              <a:xfrm>
                <a:off x="3048587" y="4171308"/>
                <a:ext cx="475449" cy="5232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10388BB-7681-453A-9EE3-339EC3EE1052}"/>
                  </a:ext>
                </a:extLst>
              </p:cNvPr>
              <p:cNvSpPr/>
              <p:nvPr/>
            </p:nvSpPr>
            <p:spPr>
              <a:xfrm>
                <a:off x="2897312" y="4171308"/>
                <a:ext cx="151275" cy="52322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Rectangle 4">
              <a:extLst>
                <a:ext uri="{FF2B5EF4-FFF2-40B4-BE49-F238E27FC236}">
                  <a16:creationId xmlns:a16="http://schemas.microsoft.com/office/drawing/2014/main" id="{FC0D1AC7-EF02-4519-B5D9-5CD707E60F46}"/>
                </a:ext>
              </a:extLst>
            </p:cNvPr>
            <p:cNvSpPr/>
            <p:nvPr/>
          </p:nvSpPr>
          <p:spPr>
            <a:xfrm>
              <a:off x="2040636" y="1006866"/>
              <a:ext cx="2422031" cy="76028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extBox 9">
            <a:extLst>
              <a:ext uri="{FF2B5EF4-FFF2-40B4-BE49-F238E27FC236}">
                <a16:creationId xmlns:a16="http://schemas.microsoft.com/office/drawing/2014/main" id="{3CAA32EC-F2CC-4397-BBFB-E742106E172E}"/>
              </a:ext>
            </a:extLst>
          </p:cNvPr>
          <p:cNvSpPr txBox="1"/>
          <p:nvPr/>
        </p:nvSpPr>
        <p:spPr>
          <a:xfrm>
            <a:off x="329602" y="1202344"/>
            <a:ext cx="1412564" cy="369332"/>
          </a:xfrm>
          <a:prstGeom prst="rect">
            <a:avLst/>
          </a:prstGeom>
          <a:noFill/>
        </p:spPr>
        <p:txBody>
          <a:bodyPr wrap="square" rtlCol="0">
            <a:spAutoFit/>
          </a:bodyPr>
          <a:lstStyle/>
          <a:p>
            <a:r>
              <a:rPr lang="en-US" b="1" dirty="0">
                <a:solidFill>
                  <a:schemeClr val="bg1"/>
                </a:solidFill>
              </a:rPr>
              <a:t>NES</a:t>
            </a:r>
          </a:p>
        </p:txBody>
      </p:sp>
      <p:sp>
        <p:nvSpPr>
          <p:cNvPr id="11" name="TextBox 10">
            <a:extLst>
              <a:ext uri="{FF2B5EF4-FFF2-40B4-BE49-F238E27FC236}">
                <a16:creationId xmlns:a16="http://schemas.microsoft.com/office/drawing/2014/main" id="{3FB6E1EC-EA09-4912-8B7E-0C4EC68778D2}"/>
              </a:ext>
            </a:extLst>
          </p:cNvPr>
          <p:cNvSpPr txBox="1"/>
          <p:nvPr/>
        </p:nvSpPr>
        <p:spPr>
          <a:xfrm>
            <a:off x="329602" y="2696527"/>
            <a:ext cx="1412566" cy="646331"/>
          </a:xfrm>
          <a:prstGeom prst="rect">
            <a:avLst/>
          </a:prstGeom>
          <a:noFill/>
        </p:spPr>
        <p:txBody>
          <a:bodyPr wrap="none" rtlCol="0">
            <a:spAutoFit/>
          </a:bodyPr>
          <a:lstStyle/>
          <a:p>
            <a:r>
              <a:rPr lang="en-US" b="1" i="1" dirty="0">
                <a:solidFill>
                  <a:schemeClr val="bg1"/>
                </a:solidFill>
              </a:rPr>
              <a:t>Mega Man 2</a:t>
            </a:r>
          </a:p>
          <a:p>
            <a:r>
              <a:rPr lang="en-US" b="1" i="1">
                <a:solidFill>
                  <a:schemeClr val="bg1"/>
                </a:solidFill>
              </a:rPr>
              <a:t>256 KB</a:t>
            </a:r>
            <a:endParaRPr lang="en-US" b="1" i="1" dirty="0">
              <a:solidFill>
                <a:schemeClr val="bg1"/>
              </a:solidFill>
            </a:endParaRPr>
          </a:p>
        </p:txBody>
      </p:sp>
      <p:sp>
        <p:nvSpPr>
          <p:cNvPr id="12" name="Rectangle 11">
            <a:extLst>
              <a:ext uri="{FF2B5EF4-FFF2-40B4-BE49-F238E27FC236}">
                <a16:creationId xmlns:a16="http://schemas.microsoft.com/office/drawing/2014/main" id="{EDFE8FBD-D7B6-4767-818A-F5ABDB47350A}"/>
              </a:ext>
            </a:extLst>
          </p:cNvPr>
          <p:cNvSpPr/>
          <p:nvPr/>
        </p:nvSpPr>
        <p:spPr>
          <a:xfrm>
            <a:off x="1742166" y="2696527"/>
            <a:ext cx="5695666" cy="14589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389D361-420A-4220-A2E9-F70D3A17BD04}"/>
              </a:ext>
            </a:extLst>
          </p:cNvPr>
          <p:cNvSpPr txBox="1"/>
          <p:nvPr/>
        </p:nvSpPr>
        <p:spPr>
          <a:xfrm>
            <a:off x="4773119" y="1857103"/>
            <a:ext cx="506870" cy="369332"/>
          </a:xfrm>
          <a:prstGeom prst="rect">
            <a:avLst/>
          </a:prstGeom>
          <a:noFill/>
        </p:spPr>
        <p:txBody>
          <a:bodyPr wrap="none" rtlCol="0">
            <a:spAutoFit/>
          </a:bodyPr>
          <a:lstStyle/>
          <a:p>
            <a:r>
              <a:rPr lang="en-US" b="1" dirty="0">
                <a:solidFill>
                  <a:srgbClr val="C00000"/>
                </a:solidFill>
              </a:rPr>
              <a:t>???</a:t>
            </a:r>
          </a:p>
        </p:txBody>
      </p:sp>
      <p:cxnSp>
        <p:nvCxnSpPr>
          <p:cNvPr id="39" name="Connector: Elbow 38">
            <a:extLst>
              <a:ext uri="{FF2B5EF4-FFF2-40B4-BE49-F238E27FC236}">
                <a16:creationId xmlns:a16="http://schemas.microsoft.com/office/drawing/2014/main" id="{C5B4D705-9B17-42BA-A341-586AA414D966}"/>
              </a:ext>
            </a:extLst>
          </p:cNvPr>
          <p:cNvCxnSpPr>
            <a:cxnSpLocks/>
            <a:stCxn id="12" idx="0"/>
            <a:endCxn id="6" idx="3"/>
          </p:cNvCxnSpPr>
          <p:nvPr/>
        </p:nvCxnSpPr>
        <p:spPr>
          <a:xfrm rot="16200000" flipV="1">
            <a:off x="3662855" y="1769383"/>
            <a:ext cx="1309516" cy="544772"/>
          </a:xfrm>
          <a:prstGeom prst="bentConnector2">
            <a:avLst/>
          </a:prstGeom>
          <a:ln w="25400">
            <a:solidFill>
              <a:srgbClr val="C0000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988469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BAF57A-8A8F-4CDF-84EB-B3968F3A9E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MEMORY MAP</a:t>
            </a:r>
          </a:p>
        </p:txBody>
      </p:sp>
      <p:grpSp>
        <p:nvGrpSpPr>
          <p:cNvPr id="3" name="Group 2">
            <a:extLst>
              <a:ext uri="{FF2B5EF4-FFF2-40B4-BE49-F238E27FC236}">
                <a16:creationId xmlns:a16="http://schemas.microsoft.com/office/drawing/2014/main" id="{AABA82FE-C051-482C-B999-F8554DCD49A3}"/>
              </a:ext>
            </a:extLst>
          </p:cNvPr>
          <p:cNvGrpSpPr/>
          <p:nvPr/>
        </p:nvGrpSpPr>
        <p:grpSpPr>
          <a:xfrm>
            <a:off x="1742169" y="1006866"/>
            <a:ext cx="2303058" cy="760289"/>
            <a:chOff x="441788" y="1006866"/>
            <a:chExt cx="10614901" cy="760289"/>
          </a:xfrm>
        </p:grpSpPr>
        <p:grpSp>
          <p:nvGrpSpPr>
            <p:cNvPr id="4" name="Group 3">
              <a:extLst>
                <a:ext uri="{FF2B5EF4-FFF2-40B4-BE49-F238E27FC236}">
                  <a16:creationId xmlns:a16="http://schemas.microsoft.com/office/drawing/2014/main" id="{91FFD977-A8EC-4F39-8F84-0D4DEE0D15F0}"/>
                </a:ext>
              </a:extLst>
            </p:cNvPr>
            <p:cNvGrpSpPr/>
            <p:nvPr/>
          </p:nvGrpSpPr>
          <p:grpSpPr>
            <a:xfrm>
              <a:off x="441788" y="1006867"/>
              <a:ext cx="10614901" cy="760288"/>
              <a:chOff x="2897312" y="4171308"/>
              <a:chExt cx="6955605" cy="523220"/>
            </a:xfrm>
          </p:grpSpPr>
          <p:sp>
            <p:nvSpPr>
              <p:cNvPr id="6" name="Rectangle 5">
                <a:extLst>
                  <a:ext uri="{FF2B5EF4-FFF2-40B4-BE49-F238E27FC236}">
                    <a16:creationId xmlns:a16="http://schemas.microsoft.com/office/drawing/2014/main" id="{77321692-8FF8-4E01-906C-E3D28E48557B}"/>
                  </a:ext>
                </a:extLst>
              </p:cNvPr>
              <p:cNvSpPr/>
              <p:nvPr/>
            </p:nvSpPr>
            <p:spPr>
              <a:xfrm>
                <a:off x="5532067" y="4171308"/>
                <a:ext cx="432085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0827D79-64B4-424A-A0AB-1B851EF16258}"/>
                  </a:ext>
                </a:extLst>
              </p:cNvPr>
              <p:cNvSpPr/>
              <p:nvPr/>
            </p:nvSpPr>
            <p:spPr>
              <a:xfrm>
                <a:off x="3524036" y="4171308"/>
                <a:ext cx="421240" cy="5232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1B8E705-133E-46F3-9665-FDADE3DF57CD}"/>
                  </a:ext>
                </a:extLst>
              </p:cNvPr>
              <p:cNvSpPr/>
              <p:nvPr/>
            </p:nvSpPr>
            <p:spPr>
              <a:xfrm>
                <a:off x="3048587" y="4171308"/>
                <a:ext cx="475449" cy="5232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10388BB-7681-453A-9EE3-339EC3EE1052}"/>
                  </a:ext>
                </a:extLst>
              </p:cNvPr>
              <p:cNvSpPr/>
              <p:nvPr/>
            </p:nvSpPr>
            <p:spPr>
              <a:xfrm>
                <a:off x="2897312" y="4171308"/>
                <a:ext cx="151275" cy="52322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Rectangle 4">
              <a:extLst>
                <a:ext uri="{FF2B5EF4-FFF2-40B4-BE49-F238E27FC236}">
                  <a16:creationId xmlns:a16="http://schemas.microsoft.com/office/drawing/2014/main" id="{FC0D1AC7-EF02-4519-B5D9-5CD707E60F46}"/>
                </a:ext>
              </a:extLst>
            </p:cNvPr>
            <p:cNvSpPr/>
            <p:nvPr/>
          </p:nvSpPr>
          <p:spPr>
            <a:xfrm>
              <a:off x="2040636" y="1006866"/>
              <a:ext cx="2422031" cy="76028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extBox 9">
            <a:extLst>
              <a:ext uri="{FF2B5EF4-FFF2-40B4-BE49-F238E27FC236}">
                <a16:creationId xmlns:a16="http://schemas.microsoft.com/office/drawing/2014/main" id="{3CAA32EC-F2CC-4397-BBFB-E742106E172E}"/>
              </a:ext>
            </a:extLst>
          </p:cNvPr>
          <p:cNvSpPr txBox="1"/>
          <p:nvPr/>
        </p:nvSpPr>
        <p:spPr>
          <a:xfrm>
            <a:off x="329602" y="1202344"/>
            <a:ext cx="1412564" cy="369332"/>
          </a:xfrm>
          <a:prstGeom prst="rect">
            <a:avLst/>
          </a:prstGeom>
          <a:noFill/>
        </p:spPr>
        <p:txBody>
          <a:bodyPr wrap="square" rtlCol="0">
            <a:spAutoFit/>
          </a:bodyPr>
          <a:lstStyle/>
          <a:p>
            <a:r>
              <a:rPr lang="en-US" b="1" dirty="0">
                <a:solidFill>
                  <a:schemeClr val="bg1"/>
                </a:solidFill>
              </a:rPr>
              <a:t>NES</a:t>
            </a:r>
          </a:p>
        </p:txBody>
      </p:sp>
      <p:sp>
        <p:nvSpPr>
          <p:cNvPr id="11" name="TextBox 10">
            <a:extLst>
              <a:ext uri="{FF2B5EF4-FFF2-40B4-BE49-F238E27FC236}">
                <a16:creationId xmlns:a16="http://schemas.microsoft.com/office/drawing/2014/main" id="{3FB6E1EC-EA09-4912-8B7E-0C4EC68778D2}"/>
              </a:ext>
            </a:extLst>
          </p:cNvPr>
          <p:cNvSpPr txBox="1"/>
          <p:nvPr/>
        </p:nvSpPr>
        <p:spPr>
          <a:xfrm>
            <a:off x="329602" y="2696527"/>
            <a:ext cx="1412566" cy="646331"/>
          </a:xfrm>
          <a:prstGeom prst="rect">
            <a:avLst/>
          </a:prstGeom>
          <a:noFill/>
        </p:spPr>
        <p:txBody>
          <a:bodyPr wrap="none" rtlCol="0">
            <a:spAutoFit/>
          </a:bodyPr>
          <a:lstStyle/>
          <a:p>
            <a:r>
              <a:rPr lang="en-US" b="1" i="1" dirty="0">
                <a:solidFill>
                  <a:schemeClr val="bg1"/>
                </a:solidFill>
              </a:rPr>
              <a:t>Mega Man 2</a:t>
            </a:r>
          </a:p>
          <a:p>
            <a:r>
              <a:rPr lang="en-US" b="1" i="1">
                <a:solidFill>
                  <a:schemeClr val="bg1"/>
                </a:solidFill>
              </a:rPr>
              <a:t>256 KB</a:t>
            </a:r>
            <a:endParaRPr lang="en-US" b="1" i="1" dirty="0">
              <a:solidFill>
                <a:schemeClr val="bg1"/>
              </a:solidFill>
            </a:endParaRPr>
          </a:p>
        </p:txBody>
      </p:sp>
      <p:sp>
        <p:nvSpPr>
          <p:cNvPr id="13" name="Rectangle 12">
            <a:extLst>
              <a:ext uri="{FF2B5EF4-FFF2-40B4-BE49-F238E27FC236}">
                <a16:creationId xmlns:a16="http://schemas.microsoft.com/office/drawing/2014/main" id="{0D98381B-F4B0-4ADF-8AA9-C7D0FA86C56A}"/>
              </a:ext>
            </a:extLst>
          </p:cNvPr>
          <p:cNvSpPr/>
          <p:nvPr/>
        </p:nvSpPr>
        <p:spPr>
          <a:xfrm>
            <a:off x="2614557" y="1006866"/>
            <a:ext cx="706410" cy="760288"/>
          </a:xfrm>
          <a:prstGeom prst="rect">
            <a:avLst/>
          </a:prstGeom>
          <a:solidFill>
            <a:srgbClr val="0070C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E649749-D388-45B0-957A-F7E068144227}"/>
              </a:ext>
            </a:extLst>
          </p:cNvPr>
          <p:cNvSpPr/>
          <p:nvPr/>
        </p:nvSpPr>
        <p:spPr>
          <a:xfrm>
            <a:off x="3318205" y="1006275"/>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397A77E-2586-424F-9E6A-164A5D14F22B}"/>
              </a:ext>
            </a:extLst>
          </p:cNvPr>
          <p:cNvSpPr/>
          <p:nvPr/>
        </p:nvSpPr>
        <p:spPr>
          <a:xfrm>
            <a:off x="1744344" y="2697118"/>
            <a:ext cx="706410"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PRG0</a:t>
            </a:r>
          </a:p>
        </p:txBody>
      </p:sp>
      <p:sp>
        <p:nvSpPr>
          <p:cNvPr id="19" name="Rectangle 18">
            <a:extLst>
              <a:ext uri="{FF2B5EF4-FFF2-40B4-BE49-F238E27FC236}">
                <a16:creationId xmlns:a16="http://schemas.microsoft.com/office/drawing/2014/main" id="{BBE89505-C4C1-445E-A010-4970E90452FA}"/>
              </a:ext>
            </a:extLst>
          </p:cNvPr>
          <p:cNvSpPr/>
          <p:nvPr/>
        </p:nvSpPr>
        <p:spPr>
          <a:xfrm>
            <a:off x="2447992" y="2696527"/>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PRG1</a:t>
            </a:r>
          </a:p>
        </p:txBody>
      </p:sp>
      <p:sp>
        <p:nvSpPr>
          <p:cNvPr id="34" name="Rectangle 33">
            <a:extLst>
              <a:ext uri="{FF2B5EF4-FFF2-40B4-BE49-F238E27FC236}">
                <a16:creationId xmlns:a16="http://schemas.microsoft.com/office/drawing/2014/main" id="{D8F70067-97B8-4027-8C49-6B3D3FA28521}"/>
              </a:ext>
            </a:extLst>
          </p:cNvPr>
          <p:cNvSpPr/>
          <p:nvPr/>
        </p:nvSpPr>
        <p:spPr>
          <a:xfrm>
            <a:off x="1744344" y="3456815"/>
            <a:ext cx="708588"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PRG8</a:t>
            </a:r>
          </a:p>
        </p:txBody>
      </p:sp>
      <p:sp>
        <p:nvSpPr>
          <p:cNvPr id="35" name="Rectangle 34">
            <a:extLst>
              <a:ext uri="{FF2B5EF4-FFF2-40B4-BE49-F238E27FC236}">
                <a16:creationId xmlns:a16="http://schemas.microsoft.com/office/drawing/2014/main" id="{219F6991-4BFF-4436-B36B-E780D74B1D99}"/>
              </a:ext>
            </a:extLst>
          </p:cNvPr>
          <p:cNvSpPr/>
          <p:nvPr/>
        </p:nvSpPr>
        <p:spPr>
          <a:xfrm>
            <a:off x="2450866" y="3456224"/>
            <a:ext cx="724765"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PRG9</a:t>
            </a:r>
          </a:p>
        </p:txBody>
      </p:sp>
      <p:sp>
        <p:nvSpPr>
          <p:cNvPr id="36" name="Rectangle 35">
            <a:extLst>
              <a:ext uri="{FF2B5EF4-FFF2-40B4-BE49-F238E27FC236}">
                <a16:creationId xmlns:a16="http://schemas.microsoft.com/office/drawing/2014/main" id="{488C8C28-D412-4591-8A51-0E52C7C3452B}"/>
              </a:ext>
            </a:extLst>
          </p:cNvPr>
          <p:cNvSpPr/>
          <p:nvPr/>
        </p:nvSpPr>
        <p:spPr>
          <a:xfrm>
            <a:off x="3175631" y="2697118"/>
            <a:ext cx="706410"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PRG2</a:t>
            </a:r>
          </a:p>
        </p:txBody>
      </p:sp>
      <p:sp>
        <p:nvSpPr>
          <p:cNvPr id="37" name="Rectangle 36">
            <a:extLst>
              <a:ext uri="{FF2B5EF4-FFF2-40B4-BE49-F238E27FC236}">
                <a16:creationId xmlns:a16="http://schemas.microsoft.com/office/drawing/2014/main" id="{F5394CD0-0B23-48F9-9D5B-4764D7BECE68}"/>
              </a:ext>
            </a:extLst>
          </p:cNvPr>
          <p:cNvSpPr/>
          <p:nvPr/>
        </p:nvSpPr>
        <p:spPr>
          <a:xfrm>
            <a:off x="3879279" y="2696527"/>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PRG3</a:t>
            </a:r>
          </a:p>
        </p:txBody>
      </p:sp>
      <p:sp>
        <p:nvSpPr>
          <p:cNvPr id="38" name="Rectangle 37">
            <a:extLst>
              <a:ext uri="{FF2B5EF4-FFF2-40B4-BE49-F238E27FC236}">
                <a16:creationId xmlns:a16="http://schemas.microsoft.com/office/drawing/2014/main" id="{6AB7F34A-7830-472B-B8B5-FF9EB460EBF7}"/>
              </a:ext>
            </a:extLst>
          </p:cNvPr>
          <p:cNvSpPr/>
          <p:nvPr/>
        </p:nvSpPr>
        <p:spPr>
          <a:xfrm>
            <a:off x="3175631" y="3456815"/>
            <a:ext cx="708588"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PRGA</a:t>
            </a:r>
          </a:p>
        </p:txBody>
      </p:sp>
      <p:sp>
        <p:nvSpPr>
          <p:cNvPr id="39" name="Rectangle 38">
            <a:extLst>
              <a:ext uri="{FF2B5EF4-FFF2-40B4-BE49-F238E27FC236}">
                <a16:creationId xmlns:a16="http://schemas.microsoft.com/office/drawing/2014/main" id="{FDB033F9-6456-401B-ADA1-729873568870}"/>
              </a:ext>
            </a:extLst>
          </p:cNvPr>
          <p:cNvSpPr/>
          <p:nvPr/>
        </p:nvSpPr>
        <p:spPr>
          <a:xfrm>
            <a:off x="3882153" y="3456224"/>
            <a:ext cx="724765" cy="760288"/>
          </a:xfrm>
          <a:prstGeom prst="rect">
            <a:avLst/>
          </a:prstGeom>
          <a:solidFill>
            <a:srgbClr val="0070C0"/>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PRGB</a:t>
            </a:r>
          </a:p>
        </p:txBody>
      </p:sp>
      <p:sp>
        <p:nvSpPr>
          <p:cNvPr id="40" name="Rectangle 39">
            <a:extLst>
              <a:ext uri="{FF2B5EF4-FFF2-40B4-BE49-F238E27FC236}">
                <a16:creationId xmlns:a16="http://schemas.microsoft.com/office/drawing/2014/main" id="{C75A8468-1893-4662-A284-E1632DF1CDA4}"/>
              </a:ext>
            </a:extLst>
          </p:cNvPr>
          <p:cNvSpPr/>
          <p:nvPr/>
        </p:nvSpPr>
        <p:spPr>
          <a:xfrm>
            <a:off x="4604044" y="2697118"/>
            <a:ext cx="706410" cy="760288"/>
          </a:xfrm>
          <a:prstGeom prst="rect">
            <a:avLst/>
          </a:prstGeom>
          <a:solidFill>
            <a:srgbClr val="0070C0"/>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PRG4</a:t>
            </a:r>
          </a:p>
        </p:txBody>
      </p:sp>
      <p:sp>
        <p:nvSpPr>
          <p:cNvPr id="41" name="Rectangle 40">
            <a:extLst>
              <a:ext uri="{FF2B5EF4-FFF2-40B4-BE49-F238E27FC236}">
                <a16:creationId xmlns:a16="http://schemas.microsoft.com/office/drawing/2014/main" id="{B54CE637-2045-4F8D-BA10-67602F498646}"/>
              </a:ext>
            </a:extLst>
          </p:cNvPr>
          <p:cNvSpPr/>
          <p:nvPr/>
        </p:nvSpPr>
        <p:spPr>
          <a:xfrm>
            <a:off x="5307692" y="2696527"/>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PRG5</a:t>
            </a:r>
          </a:p>
        </p:txBody>
      </p:sp>
      <p:sp>
        <p:nvSpPr>
          <p:cNvPr id="42" name="Rectangle 41">
            <a:extLst>
              <a:ext uri="{FF2B5EF4-FFF2-40B4-BE49-F238E27FC236}">
                <a16:creationId xmlns:a16="http://schemas.microsoft.com/office/drawing/2014/main" id="{27D61831-84F2-4AE7-8F40-1DA86A7EA738}"/>
              </a:ext>
            </a:extLst>
          </p:cNvPr>
          <p:cNvSpPr/>
          <p:nvPr/>
        </p:nvSpPr>
        <p:spPr>
          <a:xfrm>
            <a:off x="4604044" y="3456815"/>
            <a:ext cx="708588"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PRGC</a:t>
            </a:r>
          </a:p>
        </p:txBody>
      </p:sp>
      <p:sp>
        <p:nvSpPr>
          <p:cNvPr id="43" name="Rectangle 42">
            <a:extLst>
              <a:ext uri="{FF2B5EF4-FFF2-40B4-BE49-F238E27FC236}">
                <a16:creationId xmlns:a16="http://schemas.microsoft.com/office/drawing/2014/main" id="{B372E714-15E5-4B41-9E6C-A4737F5A22AC}"/>
              </a:ext>
            </a:extLst>
          </p:cNvPr>
          <p:cNvSpPr/>
          <p:nvPr/>
        </p:nvSpPr>
        <p:spPr>
          <a:xfrm>
            <a:off x="5310566" y="3456224"/>
            <a:ext cx="724765"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PRGD</a:t>
            </a:r>
          </a:p>
        </p:txBody>
      </p:sp>
      <p:sp>
        <p:nvSpPr>
          <p:cNvPr id="44" name="Rectangle 43">
            <a:extLst>
              <a:ext uri="{FF2B5EF4-FFF2-40B4-BE49-F238E27FC236}">
                <a16:creationId xmlns:a16="http://schemas.microsoft.com/office/drawing/2014/main" id="{C83C9106-1A00-44BE-9E2F-F899DBAF5E3A}"/>
              </a:ext>
            </a:extLst>
          </p:cNvPr>
          <p:cNvSpPr/>
          <p:nvPr/>
        </p:nvSpPr>
        <p:spPr>
          <a:xfrm>
            <a:off x="6038205" y="2707196"/>
            <a:ext cx="706410"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PRG6</a:t>
            </a:r>
          </a:p>
        </p:txBody>
      </p:sp>
      <p:sp>
        <p:nvSpPr>
          <p:cNvPr id="45" name="Rectangle 44">
            <a:extLst>
              <a:ext uri="{FF2B5EF4-FFF2-40B4-BE49-F238E27FC236}">
                <a16:creationId xmlns:a16="http://schemas.microsoft.com/office/drawing/2014/main" id="{ACBC039D-FBF3-4029-BA1A-E7F667DE58A0}"/>
              </a:ext>
            </a:extLst>
          </p:cNvPr>
          <p:cNvSpPr/>
          <p:nvPr/>
        </p:nvSpPr>
        <p:spPr>
          <a:xfrm>
            <a:off x="6741853" y="2706605"/>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PRG7</a:t>
            </a:r>
          </a:p>
        </p:txBody>
      </p:sp>
      <p:sp>
        <p:nvSpPr>
          <p:cNvPr id="46" name="Rectangle 45">
            <a:extLst>
              <a:ext uri="{FF2B5EF4-FFF2-40B4-BE49-F238E27FC236}">
                <a16:creationId xmlns:a16="http://schemas.microsoft.com/office/drawing/2014/main" id="{C5DCBB7E-D025-4014-9C64-152991F12B24}"/>
              </a:ext>
            </a:extLst>
          </p:cNvPr>
          <p:cNvSpPr/>
          <p:nvPr/>
        </p:nvSpPr>
        <p:spPr>
          <a:xfrm>
            <a:off x="6038205" y="3466893"/>
            <a:ext cx="708588"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PRGE</a:t>
            </a:r>
          </a:p>
        </p:txBody>
      </p:sp>
      <p:sp>
        <p:nvSpPr>
          <p:cNvPr id="47" name="Rectangle 46">
            <a:extLst>
              <a:ext uri="{FF2B5EF4-FFF2-40B4-BE49-F238E27FC236}">
                <a16:creationId xmlns:a16="http://schemas.microsoft.com/office/drawing/2014/main" id="{B5B08D70-4678-48B4-A380-AE7A6FA729EC}"/>
              </a:ext>
            </a:extLst>
          </p:cNvPr>
          <p:cNvSpPr/>
          <p:nvPr/>
        </p:nvSpPr>
        <p:spPr>
          <a:xfrm>
            <a:off x="6744727" y="3466302"/>
            <a:ext cx="724765"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PRGF</a:t>
            </a:r>
          </a:p>
        </p:txBody>
      </p:sp>
      <p:cxnSp>
        <p:nvCxnSpPr>
          <p:cNvPr id="48" name="Connector: Elbow 47">
            <a:extLst>
              <a:ext uri="{FF2B5EF4-FFF2-40B4-BE49-F238E27FC236}">
                <a16:creationId xmlns:a16="http://schemas.microsoft.com/office/drawing/2014/main" id="{4A7F5238-1088-4E43-BF05-508A4AFD32E4}"/>
              </a:ext>
            </a:extLst>
          </p:cNvPr>
          <p:cNvCxnSpPr>
            <a:stCxn id="40" idx="0"/>
            <a:endCxn id="17" idx="2"/>
          </p:cNvCxnSpPr>
          <p:nvPr/>
        </p:nvCxnSpPr>
        <p:spPr>
          <a:xfrm rot="16200000" flipV="1">
            <a:off x="3854360" y="1594229"/>
            <a:ext cx="930555" cy="1275224"/>
          </a:xfrm>
          <a:prstGeom prst="bentConnector3">
            <a:avLst/>
          </a:prstGeom>
          <a:ln w="254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85931344-4CED-4C61-B0D9-FB03DE28AEE4}"/>
              </a:ext>
            </a:extLst>
          </p:cNvPr>
          <p:cNvCxnSpPr>
            <a:stCxn id="39" idx="0"/>
            <a:endCxn id="13" idx="2"/>
          </p:cNvCxnSpPr>
          <p:nvPr/>
        </p:nvCxnSpPr>
        <p:spPr>
          <a:xfrm rot="16200000" flipV="1">
            <a:off x="2761614" y="1973302"/>
            <a:ext cx="1689070" cy="1276774"/>
          </a:xfrm>
          <a:prstGeom prst="bentConnector3">
            <a:avLst/>
          </a:prstGeom>
          <a:ln w="25400">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3227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C8625F-507C-4DDA-B140-6B0BE9532027}"/>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ANATOMY OF AN NES CARTRIDGE</a:t>
            </a:r>
          </a:p>
        </p:txBody>
      </p:sp>
      <p:pic>
        <p:nvPicPr>
          <p:cNvPr id="4" name="Picture 3" descr="A close-up of a circuit board&#10;&#10;Description automatically generated with medium confidence">
            <a:extLst>
              <a:ext uri="{FF2B5EF4-FFF2-40B4-BE49-F238E27FC236}">
                <a16:creationId xmlns:a16="http://schemas.microsoft.com/office/drawing/2014/main" id="{B9E445AE-EBF8-4E65-AF85-30F9A04543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6317" y="2282515"/>
            <a:ext cx="5054169" cy="2987218"/>
          </a:xfrm>
          <a:prstGeom prst="rect">
            <a:avLst/>
          </a:prstGeom>
        </p:spPr>
      </p:pic>
      <p:sp>
        <p:nvSpPr>
          <p:cNvPr id="5" name="TextBox 4">
            <a:extLst>
              <a:ext uri="{FF2B5EF4-FFF2-40B4-BE49-F238E27FC236}">
                <a16:creationId xmlns:a16="http://schemas.microsoft.com/office/drawing/2014/main" id="{0540AF84-9A79-43CB-9490-AA1AA3E2414E}"/>
              </a:ext>
            </a:extLst>
          </p:cNvPr>
          <p:cNvSpPr txBox="1"/>
          <p:nvPr/>
        </p:nvSpPr>
        <p:spPr>
          <a:xfrm>
            <a:off x="524065" y="2342974"/>
            <a:ext cx="1622658" cy="646331"/>
          </a:xfrm>
          <a:prstGeom prst="rect">
            <a:avLst/>
          </a:prstGeom>
          <a:noFill/>
        </p:spPr>
        <p:txBody>
          <a:bodyPr wrap="square" rtlCol="0">
            <a:spAutoFit/>
          </a:bodyPr>
          <a:lstStyle/>
          <a:p>
            <a:pPr algn="ctr"/>
            <a:r>
              <a:rPr lang="en-US" b="1" dirty="0">
                <a:solidFill>
                  <a:schemeClr val="accent2"/>
                </a:solidFill>
              </a:rPr>
              <a:t>CIC</a:t>
            </a:r>
            <a:br>
              <a:rPr lang="en-US" b="1" dirty="0">
                <a:solidFill>
                  <a:schemeClr val="accent2"/>
                </a:solidFill>
              </a:rPr>
            </a:br>
            <a:r>
              <a:rPr lang="en-US" b="1" dirty="0">
                <a:solidFill>
                  <a:schemeClr val="accent2"/>
                </a:solidFill>
              </a:rPr>
              <a:t>(Lockout Chip)</a:t>
            </a:r>
          </a:p>
        </p:txBody>
      </p:sp>
      <p:sp>
        <p:nvSpPr>
          <p:cNvPr id="6" name="TextBox 5">
            <a:extLst>
              <a:ext uri="{FF2B5EF4-FFF2-40B4-BE49-F238E27FC236}">
                <a16:creationId xmlns:a16="http://schemas.microsoft.com/office/drawing/2014/main" id="{7916140A-285A-4116-8DC2-ED9F930FA267}"/>
              </a:ext>
            </a:extLst>
          </p:cNvPr>
          <p:cNvSpPr txBox="1"/>
          <p:nvPr/>
        </p:nvSpPr>
        <p:spPr>
          <a:xfrm>
            <a:off x="246920" y="3568304"/>
            <a:ext cx="1669558" cy="369332"/>
          </a:xfrm>
          <a:prstGeom prst="rect">
            <a:avLst/>
          </a:prstGeom>
          <a:noFill/>
        </p:spPr>
        <p:txBody>
          <a:bodyPr wrap="square" rtlCol="0">
            <a:spAutoFit/>
          </a:bodyPr>
          <a:lstStyle/>
          <a:p>
            <a:pPr algn="ctr"/>
            <a:r>
              <a:rPr lang="en-US" b="1" dirty="0">
                <a:solidFill>
                  <a:schemeClr val="accent6">
                    <a:lumMod val="40000"/>
                    <a:lumOff val="60000"/>
                  </a:schemeClr>
                </a:solidFill>
              </a:rPr>
              <a:t>Character ROM</a:t>
            </a:r>
          </a:p>
        </p:txBody>
      </p:sp>
      <p:sp>
        <p:nvSpPr>
          <p:cNvPr id="7" name="TextBox 6">
            <a:extLst>
              <a:ext uri="{FF2B5EF4-FFF2-40B4-BE49-F238E27FC236}">
                <a16:creationId xmlns:a16="http://schemas.microsoft.com/office/drawing/2014/main" id="{23EF57E3-B1E0-46F6-A835-231E679DF98D}"/>
              </a:ext>
            </a:extLst>
          </p:cNvPr>
          <p:cNvSpPr txBox="1"/>
          <p:nvPr/>
        </p:nvSpPr>
        <p:spPr>
          <a:xfrm>
            <a:off x="9428200" y="3588278"/>
            <a:ext cx="1669558" cy="369332"/>
          </a:xfrm>
          <a:prstGeom prst="rect">
            <a:avLst/>
          </a:prstGeom>
          <a:noFill/>
        </p:spPr>
        <p:txBody>
          <a:bodyPr wrap="square" rtlCol="0">
            <a:spAutoFit/>
          </a:bodyPr>
          <a:lstStyle/>
          <a:p>
            <a:pPr algn="ctr"/>
            <a:r>
              <a:rPr lang="en-US" b="1" dirty="0">
                <a:solidFill>
                  <a:schemeClr val="accent3">
                    <a:lumMod val="60000"/>
                    <a:lumOff val="40000"/>
                  </a:schemeClr>
                </a:solidFill>
              </a:rPr>
              <a:t>Program ROM</a:t>
            </a:r>
          </a:p>
        </p:txBody>
      </p:sp>
      <p:sp>
        <p:nvSpPr>
          <p:cNvPr id="8" name="TextBox 7">
            <a:extLst>
              <a:ext uri="{FF2B5EF4-FFF2-40B4-BE49-F238E27FC236}">
                <a16:creationId xmlns:a16="http://schemas.microsoft.com/office/drawing/2014/main" id="{7721C548-DD6A-489F-B480-257D8FCA30F5}"/>
              </a:ext>
            </a:extLst>
          </p:cNvPr>
          <p:cNvSpPr txBox="1"/>
          <p:nvPr/>
        </p:nvSpPr>
        <p:spPr>
          <a:xfrm>
            <a:off x="8716366" y="2153437"/>
            <a:ext cx="1669558" cy="646331"/>
          </a:xfrm>
          <a:prstGeom prst="rect">
            <a:avLst/>
          </a:prstGeom>
          <a:noFill/>
        </p:spPr>
        <p:txBody>
          <a:bodyPr wrap="square" rtlCol="0">
            <a:spAutoFit/>
          </a:bodyPr>
          <a:lstStyle/>
          <a:p>
            <a:pPr algn="ctr"/>
            <a:r>
              <a:rPr lang="en-US" b="1" dirty="0">
                <a:solidFill>
                  <a:schemeClr val="accent5">
                    <a:lumMod val="60000"/>
                    <a:lumOff val="40000"/>
                  </a:schemeClr>
                </a:solidFill>
              </a:rPr>
              <a:t>RAM </a:t>
            </a:r>
            <a:br>
              <a:rPr lang="en-US" b="1" dirty="0">
                <a:solidFill>
                  <a:schemeClr val="accent5">
                    <a:lumMod val="60000"/>
                    <a:lumOff val="40000"/>
                  </a:schemeClr>
                </a:solidFill>
              </a:rPr>
            </a:br>
            <a:r>
              <a:rPr lang="en-US" b="1" dirty="0">
                <a:solidFill>
                  <a:schemeClr val="accent5">
                    <a:lumMod val="60000"/>
                    <a:lumOff val="40000"/>
                  </a:schemeClr>
                </a:solidFill>
              </a:rPr>
              <a:t>(optional)</a:t>
            </a:r>
          </a:p>
        </p:txBody>
      </p:sp>
      <p:sp>
        <p:nvSpPr>
          <p:cNvPr id="9" name="TextBox 8">
            <a:extLst>
              <a:ext uri="{FF2B5EF4-FFF2-40B4-BE49-F238E27FC236}">
                <a16:creationId xmlns:a16="http://schemas.microsoft.com/office/drawing/2014/main" id="{943AD5D9-993A-4A78-9E24-1F9BB07C5716}"/>
              </a:ext>
            </a:extLst>
          </p:cNvPr>
          <p:cNvSpPr txBox="1"/>
          <p:nvPr/>
        </p:nvSpPr>
        <p:spPr>
          <a:xfrm>
            <a:off x="4657725" y="1184699"/>
            <a:ext cx="1438275" cy="369332"/>
          </a:xfrm>
          <a:prstGeom prst="rect">
            <a:avLst/>
          </a:prstGeom>
          <a:noFill/>
        </p:spPr>
        <p:txBody>
          <a:bodyPr wrap="square" rtlCol="0">
            <a:spAutoFit/>
          </a:bodyPr>
          <a:lstStyle/>
          <a:p>
            <a:pPr algn="ctr"/>
            <a:r>
              <a:rPr lang="en-US" b="1" dirty="0">
                <a:solidFill>
                  <a:schemeClr val="accent4"/>
                </a:solidFill>
              </a:rPr>
              <a:t>Mapper</a:t>
            </a:r>
          </a:p>
        </p:txBody>
      </p:sp>
      <p:cxnSp>
        <p:nvCxnSpPr>
          <p:cNvPr id="11" name="Straight Arrow Connector 10">
            <a:extLst>
              <a:ext uri="{FF2B5EF4-FFF2-40B4-BE49-F238E27FC236}">
                <a16:creationId xmlns:a16="http://schemas.microsoft.com/office/drawing/2014/main" id="{FD5E3380-8D8E-4B8B-8781-F76AC935D077}"/>
              </a:ext>
            </a:extLst>
          </p:cNvPr>
          <p:cNvCxnSpPr>
            <a:stCxn id="9" idx="2"/>
          </p:cNvCxnSpPr>
          <p:nvPr/>
        </p:nvCxnSpPr>
        <p:spPr>
          <a:xfrm flipH="1">
            <a:off x="5376862" y="1554031"/>
            <a:ext cx="1" cy="728484"/>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cxnSp>
        <p:nvCxnSpPr>
          <p:cNvPr id="12" name="Straight Arrow Connector 11">
            <a:extLst>
              <a:ext uri="{FF2B5EF4-FFF2-40B4-BE49-F238E27FC236}">
                <a16:creationId xmlns:a16="http://schemas.microsoft.com/office/drawing/2014/main" id="{5A0CF01F-1ABA-4692-AD80-66B7B6CEC44B}"/>
              </a:ext>
            </a:extLst>
          </p:cNvPr>
          <p:cNvCxnSpPr>
            <a:cxnSpLocks/>
          </p:cNvCxnSpPr>
          <p:nvPr/>
        </p:nvCxnSpPr>
        <p:spPr>
          <a:xfrm>
            <a:off x="1594236" y="2539014"/>
            <a:ext cx="2232040" cy="417250"/>
          </a:xfrm>
          <a:prstGeom prst="straightConnector1">
            <a:avLst/>
          </a:prstGeom>
          <a:ln w="38100">
            <a:solidFill>
              <a:schemeClr val="accent2"/>
            </a:solidFill>
            <a:tailEnd type="triangle"/>
          </a:ln>
        </p:spPr>
        <p:style>
          <a:lnRef idx="3">
            <a:schemeClr val="accent4"/>
          </a:lnRef>
          <a:fillRef idx="0">
            <a:schemeClr val="accent4"/>
          </a:fillRef>
          <a:effectRef idx="2">
            <a:schemeClr val="accent4"/>
          </a:effectRef>
          <a:fontRef idx="minor">
            <a:schemeClr val="tx1"/>
          </a:fontRef>
        </p:style>
      </p:cxnSp>
      <p:cxnSp>
        <p:nvCxnSpPr>
          <p:cNvPr id="15" name="Straight Arrow Connector 14">
            <a:extLst>
              <a:ext uri="{FF2B5EF4-FFF2-40B4-BE49-F238E27FC236}">
                <a16:creationId xmlns:a16="http://schemas.microsoft.com/office/drawing/2014/main" id="{86E733F2-3D5E-4EBA-88F7-D958ABBE2D9D}"/>
              </a:ext>
            </a:extLst>
          </p:cNvPr>
          <p:cNvCxnSpPr>
            <a:cxnSpLocks/>
          </p:cNvCxnSpPr>
          <p:nvPr/>
        </p:nvCxnSpPr>
        <p:spPr>
          <a:xfrm>
            <a:off x="1929021" y="3799942"/>
            <a:ext cx="2429915" cy="275388"/>
          </a:xfrm>
          <a:prstGeom prst="straightConnector1">
            <a:avLst/>
          </a:prstGeom>
          <a:ln w="38100">
            <a:solidFill>
              <a:schemeClr val="accent6">
                <a:lumMod val="40000"/>
                <a:lumOff val="60000"/>
              </a:schemeClr>
            </a:solidFill>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58193121-7211-43C2-9EC5-D0B7B7D5FDA7}"/>
              </a:ext>
            </a:extLst>
          </p:cNvPr>
          <p:cNvCxnSpPr>
            <a:cxnSpLocks/>
          </p:cNvCxnSpPr>
          <p:nvPr/>
        </p:nvCxnSpPr>
        <p:spPr>
          <a:xfrm flipH="1">
            <a:off x="7608164" y="2467181"/>
            <a:ext cx="1491448" cy="435548"/>
          </a:xfrm>
          <a:prstGeom prst="straightConnector1">
            <a:avLst/>
          </a:prstGeom>
          <a:ln w="38100">
            <a:solidFill>
              <a:schemeClr val="accent5">
                <a:lumMod val="60000"/>
                <a:lumOff val="40000"/>
              </a:schemeClr>
            </a:solidFill>
            <a:tailEnd type="triangle"/>
          </a:ln>
        </p:spPr>
        <p:style>
          <a:lnRef idx="3">
            <a:schemeClr val="accent4"/>
          </a:lnRef>
          <a:fillRef idx="0">
            <a:schemeClr val="accent4"/>
          </a:fillRef>
          <a:effectRef idx="2">
            <a:schemeClr val="accent4"/>
          </a:effectRef>
          <a:fontRef idx="minor">
            <a:schemeClr val="tx1"/>
          </a:fontRef>
        </p:style>
      </p:cxnSp>
      <p:cxnSp>
        <p:nvCxnSpPr>
          <p:cNvPr id="23" name="Straight Arrow Connector 22">
            <a:extLst>
              <a:ext uri="{FF2B5EF4-FFF2-40B4-BE49-F238E27FC236}">
                <a16:creationId xmlns:a16="http://schemas.microsoft.com/office/drawing/2014/main" id="{D7D40D4A-069E-478A-AC01-FEC369A77276}"/>
              </a:ext>
            </a:extLst>
          </p:cNvPr>
          <p:cNvCxnSpPr>
            <a:cxnSpLocks/>
          </p:cNvCxnSpPr>
          <p:nvPr/>
        </p:nvCxnSpPr>
        <p:spPr>
          <a:xfrm flipH="1">
            <a:off x="7939457" y="3799942"/>
            <a:ext cx="1516302" cy="155330"/>
          </a:xfrm>
          <a:prstGeom prst="straightConnector1">
            <a:avLst/>
          </a:prstGeom>
          <a:ln w="38100">
            <a:solidFill>
              <a:schemeClr val="accent3">
                <a:lumMod val="60000"/>
                <a:lumOff val="40000"/>
              </a:schemeClr>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318455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C9D161-0A18-4799-A605-B68039E51B11}"/>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GRAPHICS</a:t>
            </a:r>
          </a:p>
        </p:txBody>
      </p:sp>
      <p:pic>
        <p:nvPicPr>
          <p:cNvPr id="4" name="Picture 3">
            <a:extLst>
              <a:ext uri="{FF2B5EF4-FFF2-40B4-BE49-F238E27FC236}">
                <a16:creationId xmlns:a16="http://schemas.microsoft.com/office/drawing/2014/main" id="{C9A2064C-E4F4-4272-9037-4CE0F63BE104}"/>
              </a:ext>
            </a:extLst>
          </p:cNvPr>
          <p:cNvPicPr>
            <a:picLocks noChangeAspect="1"/>
          </p:cNvPicPr>
          <p:nvPr/>
        </p:nvPicPr>
        <p:blipFill rotWithShape="1">
          <a:blip r:embed="rId3"/>
          <a:srcRect l="3188" t="3788" r="3243" b="1940"/>
          <a:stretch/>
        </p:blipFill>
        <p:spPr>
          <a:xfrm>
            <a:off x="329602" y="1883326"/>
            <a:ext cx="1845129" cy="1832066"/>
          </a:xfrm>
          <a:prstGeom prst="rect">
            <a:avLst/>
          </a:prstGeom>
        </p:spPr>
      </p:pic>
      <p:sp>
        <p:nvSpPr>
          <p:cNvPr id="5" name="TextBox 4">
            <a:extLst>
              <a:ext uri="{FF2B5EF4-FFF2-40B4-BE49-F238E27FC236}">
                <a16:creationId xmlns:a16="http://schemas.microsoft.com/office/drawing/2014/main" id="{C8725250-AAB0-4AF9-B1B3-64EE11634C8D}"/>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NES graphics are composed of 8x8 pixel tiles in the game’s character ROM. These tiles can be </a:t>
            </a:r>
            <a:r>
              <a:rPr lang="en-US" b="1" dirty="0">
                <a:solidFill>
                  <a:schemeClr val="accent1"/>
                </a:solidFill>
              </a:rPr>
              <a:t>sprites</a:t>
            </a:r>
            <a:r>
              <a:rPr lang="en-US" dirty="0">
                <a:solidFill>
                  <a:schemeClr val="bg1"/>
                </a:solidFill>
              </a:rPr>
              <a:t> or </a:t>
            </a:r>
            <a:r>
              <a:rPr lang="en-US" b="1" dirty="0">
                <a:solidFill>
                  <a:schemeClr val="accent1"/>
                </a:solidFill>
              </a:rPr>
              <a:t>background</a:t>
            </a:r>
            <a:r>
              <a:rPr lang="en-US" dirty="0">
                <a:solidFill>
                  <a:schemeClr val="bg1"/>
                </a:solidFill>
              </a:rPr>
              <a:t> tiles. </a:t>
            </a:r>
          </a:p>
        </p:txBody>
      </p:sp>
      <p:sp>
        <p:nvSpPr>
          <p:cNvPr id="3" name="Rectangle 2"/>
          <p:cNvSpPr/>
          <p:nvPr/>
        </p:nvSpPr>
        <p:spPr>
          <a:xfrm>
            <a:off x="2308964" y="1632806"/>
            <a:ext cx="8627848" cy="2308324"/>
          </a:xfrm>
          <a:prstGeom prst="rect">
            <a:avLst/>
          </a:prstGeom>
        </p:spPr>
        <p:txBody>
          <a:bodyPr wrap="square">
            <a:spAutoFit/>
          </a:bodyPr>
          <a:lstStyle/>
          <a:p>
            <a:r>
              <a:rPr lang="en-US" dirty="0">
                <a:solidFill>
                  <a:schemeClr val="bg1"/>
                </a:solidFill>
              </a:rPr>
              <a:t>Sprites are graphical elements on the screen that can move, be animated, or change color. Sprite data is stored in OAM, a special 256-byte range of memory. Each sprite’s data is 4 bytes, therefore a maximum of 64 sprites can be visible on the screen at once.</a:t>
            </a:r>
          </a:p>
          <a:p>
            <a:endParaRPr lang="en-US" dirty="0">
              <a:solidFill>
                <a:schemeClr val="bg1"/>
              </a:solidFill>
            </a:endParaRPr>
          </a:p>
          <a:p>
            <a:r>
              <a:rPr lang="en-US" dirty="0">
                <a:solidFill>
                  <a:schemeClr val="bg1"/>
                </a:solidFill>
              </a:rPr>
              <a:t>Byte 0: Y position</a:t>
            </a:r>
          </a:p>
          <a:p>
            <a:r>
              <a:rPr lang="en-US" dirty="0">
                <a:solidFill>
                  <a:schemeClr val="bg1"/>
                </a:solidFill>
              </a:rPr>
              <a:t>Byte 1: Tile index</a:t>
            </a:r>
          </a:p>
          <a:p>
            <a:r>
              <a:rPr lang="en-US" dirty="0">
                <a:solidFill>
                  <a:schemeClr val="bg1"/>
                </a:solidFill>
              </a:rPr>
              <a:t>Byte 2: Attributes (color palette, Z position, flip horizontal, flip vertical)</a:t>
            </a:r>
          </a:p>
          <a:p>
            <a:r>
              <a:rPr lang="en-US" dirty="0">
                <a:solidFill>
                  <a:schemeClr val="bg1"/>
                </a:solidFill>
              </a:rPr>
              <a:t>Byte 3: X position</a:t>
            </a:r>
          </a:p>
        </p:txBody>
      </p:sp>
      <p:sp>
        <p:nvSpPr>
          <p:cNvPr id="7" name="TextBox 6"/>
          <p:cNvSpPr txBox="1"/>
          <p:nvPr/>
        </p:nvSpPr>
        <p:spPr>
          <a:xfrm>
            <a:off x="8878741" y="4171167"/>
            <a:ext cx="1845129" cy="646331"/>
          </a:xfrm>
          <a:prstGeom prst="rect">
            <a:avLst/>
          </a:prstGeom>
          <a:solidFill>
            <a:schemeClr val="accent1"/>
          </a:solidFill>
        </p:spPr>
        <p:txBody>
          <a:bodyPr wrap="square" rtlCol="0">
            <a:spAutoFit/>
          </a:bodyPr>
          <a:lstStyle/>
          <a:p>
            <a:r>
              <a:rPr lang="en-US" dirty="0">
                <a:solidFill>
                  <a:schemeClr val="bg1"/>
                </a:solidFill>
                <a:latin typeface="Press Start 2P" panose="02000503000000000000" pitchFamily="1" charset="0"/>
              </a:rPr>
              <a:t>MARIO</a:t>
            </a:r>
          </a:p>
          <a:p>
            <a:r>
              <a:rPr lang="en-US" dirty="0">
                <a:solidFill>
                  <a:schemeClr val="bg1"/>
                </a:solidFill>
                <a:latin typeface="Press Start 2P" panose="02000503000000000000" pitchFamily="1" charset="0"/>
              </a:rPr>
              <a:t>056200</a:t>
            </a:r>
          </a:p>
        </p:txBody>
      </p:sp>
      <p:sp>
        <p:nvSpPr>
          <p:cNvPr id="9" name="Rectangle 8"/>
          <p:cNvSpPr/>
          <p:nvPr/>
        </p:nvSpPr>
        <p:spPr>
          <a:xfrm>
            <a:off x="329602" y="4171166"/>
            <a:ext cx="8627848" cy="646331"/>
          </a:xfrm>
          <a:prstGeom prst="rect">
            <a:avLst/>
          </a:prstGeom>
        </p:spPr>
        <p:txBody>
          <a:bodyPr wrap="square">
            <a:spAutoFit/>
          </a:bodyPr>
          <a:lstStyle/>
          <a:p>
            <a:r>
              <a:rPr lang="en-US" dirty="0">
                <a:solidFill>
                  <a:schemeClr val="bg1"/>
                </a:solidFill>
              </a:rPr>
              <a:t>Background tiles must be aligned to an 8x8 grid, but there is no limit to the amount that can be on the screen.</a:t>
            </a:r>
          </a:p>
        </p:txBody>
      </p:sp>
    </p:spTree>
    <p:extLst>
      <p:ext uri="{BB962C8B-B14F-4D97-AF65-F5344CB8AC3E}">
        <p14:creationId xmlns:p14="http://schemas.microsoft.com/office/powerpoint/2010/main" val="426820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1D35D6-C39C-4E11-A460-3482BAEC8DF7}"/>
              </a:ext>
            </a:extLst>
          </p:cNvPr>
          <p:cNvSpPr txBox="1"/>
          <p:nvPr/>
        </p:nvSpPr>
        <p:spPr>
          <a:xfrm>
            <a:off x="3695776" y="1503867"/>
            <a:ext cx="4372708" cy="707886"/>
          </a:xfrm>
          <a:prstGeom prst="rect">
            <a:avLst/>
          </a:prstGeom>
          <a:noFill/>
        </p:spPr>
        <p:txBody>
          <a:bodyPr wrap="square" rtlCol="0">
            <a:spAutoFit/>
          </a:bodyPr>
          <a:lstStyle/>
          <a:p>
            <a:pPr algn="ctr"/>
            <a:r>
              <a:rPr lang="en-US" sz="4000" dirty="0">
                <a:solidFill>
                  <a:schemeClr val="bg1"/>
                </a:solidFill>
                <a:latin typeface="Press Start 2P" panose="02000503000000000000" pitchFamily="1" charset="0"/>
              </a:rPr>
              <a:t>LEVEL 1</a:t>
            </a:r>
          </a:p>
        </p:txBody>
      </p:sp>
      <p:sp>
        <p:nvSpPr>
          <p:cNvPr id="3" name="TextBox 2">
            <a:extLst>
              <a:ext uri="{FF2B5EF4-FFF2-40B4-BE49-F238E27FC236}">
                <a16:creationId xmlns:a16="http://schemas.microsoft.com/office/drawing/2014/main" id="{4AD70DE8-C5AB-4E5C-A607-46120DF22C09}"/>
              </a:ext>
            </a:extLst>
          </p:cNvPr>
          <p:cNvSpPr txBox="1"/>
          <p:nvPr/>
        </p:nvSpPr>
        <p:spPr>
          <a:xfrm>
            <a:off x="3184462" y="2657900"/>
            <a:ext cx="5395337" cy="523220"/>
          </a:xfrm>
          <a:prstGeom prst="rect">
            <a:avLst/>
          </a:prstGeom>
          <a:noFill/>
        </p:spPr>
        <p:txBody>
          <a:bodyPr wrap="square" rtlCol="0">
            <a:spAutoFit/>
          </a:bodyPr>
          <a:lstStyle/>
          <a:p>
            <a:r>
              <a:rPr lang="en-US" sz="2800">
                <a:solidFill>
                  <a:schemeClr val="bg1"/>
                </a:solidFill>
                <a:latin typeface="Press Start 2P" panose="02000503000000000000" pitchFamily="1" charset="0"/>
              </a:rPr>
              <a:t>ABOUT </a:t>
            </a:r>
            <a:r>
              <a:rPr lang="en-US" sz="2800" dirty="0">
                <a:solidFill>
                  <a:schemeClr val="bg1"/>
                </a:solidFill>
                <a:latin typeface="Press Start 2P" panose="02000503000000000000" pitchFamily="1" charset="0"/>
              </a:rPr>
              <a:t>THE 6502</a:t>
            </a:r>
          </a:p>
        </p:txBody>
      </p:sp>
    </p:spTree>
    <p:extLst>
      <p:ext uri="{BB962C8B-B14F-4D97-AF65-F5344CB8AC3E}">
        <p14:creationId xmlns:p14="http://schemas.microsoft.com/office/powerpoint/2010/main" val="3753574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C9D161-0A18-4799-A605-B68039E51B11}"/>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BACKGROUND GRAPHICS</a:t>
            </a:r>
          </a:p>
        </p:txBody>
      </p:sp>
      <p:sp>
        <p:nvSpPr>
          <p:cNvPr id="3" name="TextBox 2">
            <a:extLst>
              <a:ext uri="{FF2B5EF4-FFF2-40B4-BE49-F238E27FC236}">
                <a16:creationId xmlns:a16="http://schemas.microsoft.com/office/drawing/2014/main" id="{C8725250-AAB0-4AF9-B1B3-64EE11634C8D}"/>
              </a:ext>
            </a:extLst>
          </p:cNvPr>
          <p:cNvSpPr txBox="1"/>
          <p:nvPr/>
        </p:nvSpPr>
        <p:spPr>
          <a:xfrm>
            <a:off x="329602" y="834104"/>
            <a:ext cx="10607210" cy="923330"/>
          </a:xfrm>
          <a:prstGeom prst="rect">
            <a:avLst/>
          </a:prstGeom>
          <a:noFill/>
        </p:spPr>
        <p:txBody>
          <a:bodyPr wrap="square" rtlCol="0">
            <a:spAutoFit/>
          </a:bodyPr>
          <a:lstStyle/>
          <a:p>
            <a:r>
              <a:rPr lang="en-US" dirty="0">
                <a:solidFill>
                  <a:schemeClr val="bg1"/>
                </a:solidFill>
              </a:rPr>
              <a:t>Background graphics are stored in 4 </a:t>
            </a:r>
            <a:r>
              <a:rPr lang="en-US" b="1" dirty="0" err="1">
                <a:solidFill>
                  <a:schemeClr val="accent1"/>
                </a:solidFill>
              </a:rPr>
              <a:t>nametables</a:t>
            </a:r>
            <a:r>
              <a:rPr lang="en-US" dirty="0">
                <a:solidFill>
                  <a:schemeClr val="bg1"/>
                </a:solidFill>
              </a:rPr>
              <a:t>, areas of the NES’s RAM. Each byte of each </a:t>
            </a:r>
            <a:r>
              <a:rPr lang="en-US" dirty="0" err="1">
                <a:solidFill>
                  <a:schemeClr val="bg1"/>
                </a:solidFill>
              </a:rPr>
              <a:t>nametable</a:t>
            </a:r>
            <a:r>
              <a:rPr lang="en-US" dirty="0">
                <a:solidFill>
                  <a:schemeClr val="bg1"/>
                </a:solidFill>
              </a:rPr>
              <a:t> controls an 8x8 pixel region of the screen. To display a specific background tile, you simply need to place its tile index in the desired location.</a:t>
            </a:r>
          </a:p>
        </p:txBody>
      </p:sp>
      <p:graphicFrame>
        <p:nvGraphicFramePr>
          <p:cNvPr id="4" name="Table 3"/>
          <p:cNvGraphicFramePr>
            <a:graphicFrameLocks noGrp="1"/>
          </p:cNvGraphicFramePr>
          <p:nvPr>
            <p:extLst>
              <p:ext uri="{D42A27DB-BD31-4B8C-83A1-F6EECF244321}">
                <p14:modId xmlns:p14="http://schemas.microsoft.com/office/powerpoint/2010/main" val="2244649488"/>
              </p:ext>
            </p:extLst>
          </p:nvPr>
        </p:nvGraphicFramePr>
        <p:xfrm>
          <a:off x="768013" y="2147324"/>
          <a:ext cx="3315472" cy="2881526"/>
        </p:xfrm>
        <a:graphic>
          <a:graphicData uri="http://schemas.openxmlformats.org/drawingml/2006/table">
            <a:tbl>
              <a:tblPr>
                <a:tableStyleId>{3C2FFA5D-87B4-456A-9821-1D502468CF0F}</a:tableStyleId>
              </a:tblPr>
              <a:tblGrid>
                <a:gridCol w="1657736">
                  <a:extLst>
                    <a:ext uri="{9D8B030D-6E8A-4147-A177-3AD203B41FA5}">
                      <a16:colId xmlns:a16="http://schemas.microsoft.com/office/drawing/2014/main" val="20000"/>
                    </a:ext>
                  </a:extLst>
                </a:gridCol>
                <a:gridCol w="1657736">
                  <a:extLst>
                    <a:ext uri="{9D8B030D-6E8A-4147-A177-3AD203B41FA5}">
                      <a16:colId xmlns:a16="http://schemas.microsoft.com/office/drawing/2014/main" val="20001"/>
                    </a:ext>
                  </a:extLst>
                </a:gridCol>
              </a:tblGrid>
              <a:tr h="1440763">
                <a:tc>
                  <a:txBody>
                    <a:bodyPr/>
                    <a:lstStyle/>
                    <a:p>
                      <a:pPr algn="ctr"/>
                      <a:r>
                        <a:rPr lang="en-US" sz="3200" b="1" dirty="0"/>
                        <a:t>1</a:t>
                      </a:r>
                    </a:p>
                    <a:p>
                      <a:pPr algn="ctr"/>
                      <a:r>
                        <a:rPr lang="en-US" dirty="0"/>
                        <a:t>0x2000</a:t>
                      </a:r>
                    </a:p>
                  </a:txBody>
                  <a:tcPr anchor="ctr"/>
                </a:tc>
                <a:tc>
                  <a:txBody>
                    <a:bodyPr/>
                    <a:lstStyle/>
                    <a:p>
                      <a:pPr algn="ctr"/>
                      <a:r>
                        <a:rPr lang="en-US" sz="3200" b="1" dirty="0"/>
                        <a:t>2</a:t>
                      </a:r>
                    </a:p>
                    <a:p>
                      <a:pPr algn="ctr"/>
                      <a:r>
                        <a:rPr lang="en-US" dirty="0"/>
                        <a:t>0x2400</a:t>
                      </a:r>
                    </a:p>
                  </a:txBody>
                  <a:tcPr anchor="ctr"/>
                </a:tc>
                <a:extLst>
                  <a:ext uri="{0D108BD9-81ED-4DB2-BD59-A6C34878D82A}">
                    <a16:rowId xmlns:a16="http://schemas.microsoft.com/office/drawing/2014/main" val="10000"/>
                  </a:ext>
                </a:extLst>
              </a:tr>
              <a:tr h="1440763">
                <a:tc>
                  <a:txBody>
                    <a:bodyPr/>
                    <a:lstStyle/>
                    <a:p>
                      <a:pPr algn="ctr"/>
                      <a:r>
                        <a:rPr lang="en-US" sz="3200" b="1" dirty="0"/>
                        <a:t>3</a:t>
                      </a:r>
                    </a:p>
                    <a:p>
                      <a:pPr algn="ctr"/>
                      <a:r>
                        <a:rPr lang="en-US" dirty="0"/>
                        <a:t>0x2800</a:t>
                      </a:r>
                    </a:p>
                  </a:txBody>
                  <a:tcPr anchor="ctr"/>
                </a:tc>
                <a:tc>
                  <a:txBody>
                    <a:bodyPr/>
                    <a:lstStyle/>
                    <a:p>
                      <a:pPr algn="ctr"/>
                      <a:r>
                        <a:rPr lang="en-US" sz="3200" b="1" dirty="0"/>
                        <a:t>4</a:t>
                      </a:r>
                    </a:p>
                    <a:p>
                      <a:pPr algn="ctr"/>
                      <a:r>
                        <a:rPr lang="en-US" dirty="0"/>
                        <a:t>0x2C00</a:t>
                      </a:r>
                    </a:p>
                  </a:txBody>
                  <a:tcPr anchor="ctr"/>
                </a:tc>
                <a:extLst>
                  <a:ext uri="{0D108BD9-81ED-4DB2-BD59-A6C34878D82A}">
                    <a16:rowId xmlns:a16="http://schemas.microsoft.com/office/drawing/2014/main" val="10001"/>
                  </a:ext>
                </a:extLst>
              </a:tr>
            </a:tbl>
          </a:graphicData>
        </a:graphic>
      </p:graphicFrame>
      <p:sp>
        <p:nvSpPr>
          <p:cNvPr id="5" name="TextBox 4">
            <a:extLst>
              <a:ext uri="{FF2B5EF4-FFF2-40B4-BE49-F238E27FC236}">
                <a16:creationId xmlns:a16="http://schemas.microsoft.com/office/drawing/2014/main" id="{C8725250-AAB0-4AF9-B1B3-64EE11634C8D}"/>
              </a:ext>
            </a:extLst>
          </p:cNvPr>
          <p:cNvSpPr txBox="1"/>
          <p:nvPr/>
        </p:nvSpPr>
        <p:spPr>
          <a:xfrm>
            <a:off x="4658224" y="2147324"/>
            <a:ext cx="6139211" cy="2862322"/>
          </a:xfrm>
          <a:prstGeom prst="rect">
            <a:avLst/>
          </a:prstGeom>
          <a:noFill/>
        </p:spPr>
        <p:txBody>
          <a:bodyPr wrap="square" rtlCol="0">
            <a:spAutoFit/>
          </a:bodyPr>
          <a:lstStyle/>
          <a:p>
            <a:r>
              <a:rPr lang="en-US" dirty="0">
                <a:solidFill>
                  <a:schemeClr val="bg1"/>
                </a:solidFill>
              </a:rPr>
              <a:t>Because the NES does not have enough RAM to handle four </a:t>
            </a:r>
            <a:r>
              <a:rPr lang="en-US" dirty="0" err="1">
                <a:solidFill>
                  <a:schemeClr val="bg1"/>
                </a:solidFill>
              </a:rPr>
              <a:t>nametables</a:t>
            </a:r>
            <a:r>
              <a:rPr lang="en-US" dirty="0">
                <a:solidFill>
                  <a:schemeClr val="bg1"/>
                </a:solidFill>
              </a:rPr>
              <a:t>, two of the regions will be mirrored.</a:t>
            </a:r>
          </a:p>
          <a:p>
            <a:endParaRPr lang="en-US" dirty="0">
              <a:solidFill>
                <a:schemeClr val="bg1"/>
              </a:solidFill>
            </a:endParaRPr>
          </a:p>
          <a:p>
            <a:r>
              <a:rPr lang="en-US" dirty="0">
                <a:solidFill>
                  <a:schemeClr val="bg1"/>
                </a:solidFill>
              </a:rPr>
              <a:t>Vertical mirroring: </a:t>
            </a:r>
            <a:r>
              <a:rPr lang="en-US" dirty="0" err="1">
                <a:solidFill>
                  <a:schemeClr val="bg1"/>
                </a:solidFill>
              </a:rPr>
              <a:t>Nametables</a:t>
            </a:r>
            <a:r>
              <a:rPr lang="en-US" dirty="0">
                <a:solidFill>
                  <a:schemeClr val="bg1"/>
                </a:solidFill>
              </a:rPr>
              <a:t> 1 == 3 and 2 == 4</a:t>
            </a:r>
          </a:p>
          <a:p>
            <a:r>
              <a:rPr lang="en-US" dirty="0">
                <a:solidFill>
                  <a:schemeClr val="bg1"/>
                </a:solidFill>
              </a:rPr>
              <a:t>Horizontal mirroring: </a:t>
            </a:r>
            <a:r>
              <a:rPr lang="en-US" dirty="0" err="1">
                <a:solidFill>
                  <a:schemeClr val="bg1"/>
                </a:solidFill>
              </a:rPr>
              <a:t>Nametables</a:t>
            </a:r>
            <a:r>
              <a:rPr lang="en-US" dirty="0">
                <a:solidFill>
                  <a:schemeClr val="bg1"/>
                </a:solidFill>
              </a:rPr>
              <a:t> 1 == 2 and 3 == 4</a:t>
            </a:r>
          </a:p>
          <a:p>
            <a:r>
              <a:rPr lang="en-US" dirty="0">
                <a:solidFill>
                  <a:schemeClr val="bg1"/>
                </a:solidFill>
              </a:rPr>
              <a:t>One-screen mirroring: All </a:t>
            </a:r>
            <a:r>
              <a:rPr lang="en-US" dirty="0" err="1">
                <a:solidFill>
                  <a:schemeClr val="bg1"/>
                </a:solidFill>
              </a:rPr>
              <a:t>nametables</a:t>
            </a:r>
            <a:r>
              <a:rPr lang="en-US" dirty="0">
                <a:solidFill>
                  <a:schemeClr val="bg1"/>
                </a:solidFill>
              </a:rPr>
              <a:t> are the same</a:t>
            </a:r>
          </a:p>
          <a:p>
            <a:endParaRPr lang="en-US" dirty="0">
              <a:solidFill>
                <a:schemeClr val="bg1"/>
              </a:solidFill>
            </a:endParaRPr>
          </a:p>
          <a:p>
            <a:r>
              <a:rPr lang="en-US" dirty="0">
                <a:solidFill>
                  <a:schemeClr val="bg1"/>
                </a:solidFill>
              </a:rPr>
              <a:t>A smooth “scrolling” effect can be achieved by rapidly incrementing the bounds of which region is visible on the screen.</a:t>
            </a:r>
          </a:p>
        </p:txBody>
      </p:sp>
      <p:sp>
        <p:nvSpPr>
          <p:cNvPr id="6" name="TextBox 5"/>
          <p:cNvSpPr txBox="1"/>
          <p:nvPr/>
        </p:nvSpPr>
        <p:spPr>
          <a:xfrm>
            <a:off x="329602" y="1757434"/>
            <a:ext cx="638827" cy="369332"/>
          </a:xfrm>
          <a:prstGeom prst="rect">
            <a:avLst/>
          </a:prstGeom>
          <a:noFill/>
        </p:spPr>
        <p:txBody>
          <a:bodyPr wrap="square" rtlCol="0">
            <a:spAutoFit/>
          </a:bodyPr>
          <a:lstStyle/>
          <a:p>
            <a:r>
              <a:rPr lang="en-US" b="1" dirty="0">
                <a:solidFill>
                  <a:schemeClr val="accent1"/>
                </a:solidFill>
              </a:rPr>
              <a:t>(0,0)</a:t>
            </a:r>
          </a:p>
        </p:txBody>
      </p:sp>
      <p:sp>
        <p:nvSpPr>
          <p:cNvPr id="7" name="TextBox 6"/>
          <p:cNvSpPr txBox="1"/>
          <p:nvPr/>
        </p:nvSpPr>
        <p:spPr>
          <a:xfrm>
            <a:off x="3532340" y="4999304"/>
            <a:ext cx="1315233" cy="369332"/>
          </a:xfrm>
          <a:prstGeom prst="rect">
            <a:avLst/>
          </a:prstGeom>
          <a:noFill/>
        </p:spPr>
        <p:txBody>
          <a:bodyPr wrap="square" rtlCol="0">
            <a:spAutoFit/>
          </a:bodyPr>
          <a:lstStyle/>
          <a:p>
            <a:r>
              <a:rPr lang="en-US" b="1" dirty="0">
                <a:solidFill>
                  <a:schemeClr val="accent1"/>
                </a:solidFill>
              </a:rPr>
              <a:t>(511, 479)</a:t>
            </a:r>
          </a:p>
        </p:txBody>
      </p:sp>
    </p:spTree>
    <p:extLst>
      <p:ext uri="{BB962C8B-B14F-4D97-AF65-F5344CB8AC3E}">
        <p14:creationId xmlns:p14="http://schemas.microsoft.com/office/powerpoint/2010/main" val="2683165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338CA4-DBA8-4AA5-A341-6010BBE563D9}"/>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“RACING THE BEAM”</a:t>
            </a:r>
          </a:p>
        </p:txBody>
      </p:sp>
      <p:pic>
        <p:nvPicPr>
          <p:cNvPr id="11" name="Picture 10" descr="A close-up of a television&#10;&#10;Description automatically generated with medium confidence">
            <a:extLst>
              <a:ext uri="{FF2B5EF4-FFF2-40B4-BE49-F238E27FC236}">
                <a16:creationId xmlns:a16="http://schemas.microsoft.com/office/drawing/2014/main" id="{0D1B23AB-08AA-4048-86CD-25BEFF878A2D}"/>
              </a:ext>
            </a:extLst>
          </p:cNvPr>
          <p:cNvPicPr>
            <a:picLocks noChangeAspect="1"/>
          </p:cNvPicPr>
          <p:nvPr/>
        </p:nvPicPr>
        <p:blipFill rotWithShape="1">
          <a:blip r:embed="rId3">
            <a:extLst>
              <a:ext uri="{28A0092B-C50C-407E-A947-70E740481C1C}">
                <a14:useLocalDpi xmlns:a14="http://schemas.microsoft.com/office/drawing/2010/main" val="0"/>
              </a:ext>
            </a:extLst>
          </a:blip>
          <a:srcRect l="18081" r="14944"/>
          <a:stretch/>
        </p:blipFill>
        <p:spPr>
          <a:xfrm>
            <a:off x="548677" y="844597"/>
            <a:ext cx="4413848" cy="4377370"/>
          </a:xfrm>
          <a:prstGeom prst="rect">
            <a:avLst/>
          </a:prstGeom>
        </p:spPr>
      </p:pic>
      <p:sp>
        <p:nvSpPr>
          <p:cNvPr id="12" name="Oval 11">
            <a:extLst>
              <a:ext uri="{FF2B5EF4-FFF2-40B4-BE49-F238E27FC236}">
                <a16:creationId xmlns:a16="http://schemas.microsoft.com/office/drawing/2014/main" id="{7F36674F-AAB1-488D-B64D-9F12BF66EFAE}"/>
              </a:ext>
            </a:extLst>
          </p:cNvPr>
          <p:cNvSpPr/>
          <p:nvPr/>
        </p:nvSpPr>
        <p:spPr>
          <a:xfrm>
            <a:off x="1063379" y="1433512"/>
            <a:ext cx="200025" cy="20002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D21F74A3-FB90-4361-9F09-D6D16D344B81}"/>
              </a:ext>
            </a:extLst>
          </p:cNvPr>
          <p:cNvCxnSpPr/>
          <p:nvPr/>
        </p:nvCxnSpPr>
        <p:spPr>
          <a:xfrm>
            <a:off x="1325548" y="1533524"/>
            <a:ext cx="3139920" cy="0"/>
          </a:xfrm>
          <a:prstGeom prst="straightConnector1">
            <a:avLst/>
          </a:prstGeom>
          <a:ln w="76200">
            <a:headEnd type="none" w="med" len="med"/>
            <a:tailEnd type="arrow" w="med" len="med"/>
          </a:ln>
        </p:spPr>
        <p:style>
          <a:lnRef idx="3">
            <a:schemeClr val="accent5"/>
          </a:lnRef>
          <a:fillRef idx="0">
            <a:schemeClr val="accent5"/>
          </a:fillRef>
          <a:effectRef idx="2">
            <a:schemeClr val="accent5"/>
          </a:effectRef>
          <a:fontRef idx="minor">
            <a:schemeClr val="tx1"/>
          </a:fontRef>
        </p:style>
      </p:cxnSp>
      <p:sp>
        <p:nvSpPr>
          <p:cNvPr id="16" name="TextBox 15">
            <a:extLst>
              <a:ext uri="{FF2B5EF4-FFF2-40B4-BE49-F238E27FC236}">
                <a16:creationId xmlns:a16="http://schemas.microsoft.com/office/drawing/2014/main" id="{1393B6A6-8A18-4EE7-A8E0-AA85C2E16E57}"/>
              </a:ext>
            </a:extLst>
          </p:cNvPr>
          <p:cNvSpPr txBox="1"/>
          <p:nvPr/>
        </p:nvSpPr>
        <p:spPr>
          <a:xfrm>
            <a:off x="5184559" y="914400"/>
            <a:ext cx="5872130" cy="3139321"/>
          </a:xfrm>
          <a:prstGeom prst="rect">
            <a:avLst/>
          </a:prstGeom>
          <a:noFill/>
        </p:spPr>
        <p:txBody>
          <a:bodyPr wrap="square" rtlCol="0">
            <a:spAutoFit/>
          </a:bodyPr>
          <a:lstStyle/>
          <a:p>
            <a:r>
              <a:rPr lang="en-US" dirty="0">
                <a:solidFill>
                  <a:schemeClr val="bg1"/>
                </a:solidFill>
              </a:rPr>
              <a:t>A CRT-style television draws an image to the screen one pixel at a time with an electron scanning beam. After drawing a complete row on the screen, the beam is switched off and then sweeps back to the start of the next row (</a:t>
            </a:r>
            <a:r>
              <a:rPr lang="en-US" b="1" dirty="0">
                <a:solidFill>
                  <a:schemeClr val="accent5"/>
                </a:solidFill>
              </a:rPr>
              <a:t>H-Blank</a:t>
            </a:r>
            <a:r>
              <a:rPr lang="en-US" dirty="0">
                <a:solidFill>
                  <a:schemeClr val="bg1"/>
                </a:solidFill>
              </a:rPr>
              <a:t>). Once it reaches the bottom and draws the final pixel, the beam is switched off and it returns to the home position to draw the next frame (</a:t>
            </a:r>
            <a:r>
              <a:rPr lang="en-US" b="1" dirty="0">
                <a:solidFill>
                  <a:schemeClr val="accent5"/>
                </a:solidFill>
              </a:rPr>
              <a:t>V-Blank</a:t>
            </a:r>
            <a:r>
              <a:rPr lang="en-US" dirty="0">
                <a:solidFill>
                  <a:schemeClr val="bg1"/>
                </a:solidFill>
              </a:rPr>
              <a:t>).</a:t>
            </a:r>
          </a:p>
          <a:p>
            <a:endParaRPr lang="en-US" dirty="0">
              <a:solidFill>
                <a:schemeClr val="bg1"/>
              </a:solidFill>
            </a:endParaRPr>
          </a:p>
          <a:p>
            <a:r>
              <a:rPr lang="en-US" dirty="0">
                <a:solidFill>
                  <a:schemeClr val="bg1"/>
                </a:solidFill>
              </a:rPr>
              <a:t>Drawing a frame of video: 14.23 </a:t>
            </a:r>
            <a:r>
              <a:rPr lang="en-US" dirty="0" err="1">
                <a:solidFill>
                  <a:schemeClr val="bg1"/>
                </a:solidFill>
              </a:rPr>
              <a:t>ms</a:t>
            </a:r>
            <a:endParaRPr lang="en-US" dirty="0">
              <a:solidFill>
                <a:schemeClr val="bg1"/>
              </a:solidFill>
            </a:endParaRPr>
          </a:p>
          <a:p>
            <a:r>
              <a:rPr lang="en-US" dirty="0">
                <a:solidFill>
                  <a:schemeClr val="bg1"/>
                </a:solidFill>
              </a:rPr>
              <a:t>V-Blank: 2.41 </a:t>
            </a:r>
            <a:r>
              <a:rPr lang="en-US" dirty="0" err="1">
                <a:solidFill>
                  <a:schemeClr val="bg1"/>
                </a:solidFill>
              </a:rPr>
              <a:t>ms</a:t>
            </a:r>
            <a:endParaRPr lang="en-US" dirty="0">
              <a:solidFill>
                <a:schemeClr val="bg1"/>
              </a:solidFill>
            </a:endParaRPr>
          </a:p>
          <a:p>
            <a:r>
              <a:rPr lang="en-US" dirty="0">
                <a:solidFill>
                  <a:schemeClr val="bg1"/>
                </a:solidFill>
              </a:rPr>
              <a:t>H-Blank: 15.69 </a:t>
            </a:r>
            <a:r>
              <a:rPr lang="el-GR" dirty="0">
                <a:solidFill>
                  <a:schemeClr val="bg1"/>
                </a:solidFill>
              </a:rPr>
              <a:t>μ</a:t>
            </a:r>
            <a:r>
              <a:rPr lang="en-US" dirty="0">
                <a:solidFill>
                  <a:schemeClr val="bg1"/>
                </a:solidFill>
              </a:rPr>
              <a:t>s*</a:t>
            </a:r>
          </a:p>
        </p:txBody>
      </p:sp>
      <p:cxnSp>
        <p:nvCxnSpPr>
          <p:cNvPr id="17" name="Straight Arrow Connector 16">
            <a:extLst>
              <a:ext uri="{FF2B5EF4-FFF2-40B4-BE49-F238E27FC236}">
                <a16:creationId xmlns:a16="http://schemas.microsoft.com/office/drawing/2014/main" id="{58FC1620-8CA7-49E2-8088-3E6F4F00CBA3}"/>
              </a:ext>
            </a:extLst>
          </p:cNvPr>
          <p:cNvCxnSpPr>
            <a:cxnSpLocks/>
          </p:cNvCxnSpPr>
          <p:nvPr/>
        </p:nvCxnSpPr>
        <p:spPr>
          <a:xfrm>
            <a:off x="1161035" y="1660171"/>
            <a:ext cx="0" cy="2254882"/>
          </a:xfrm>
          <a:prstGeom prst="straightConnector1">
            <a:avLst/>
          </a:prstGeom>
          <a:ln w="76200">
            <a:headEnd type="none" w="med" len="med"/>
            <a:tailEnd type="arrow" w="med" len="med"/>
          </a:ln>
        </p:spPr>
        <p:style>
          <a:lnRef idx="3">
            <a:schemeClr val="accent5"/>
          </a:lnRef>
          <a:fillRef idx="0">
            <a:schemeClr val="accent5"/>
          </a:fillRef>
          <a:effectRef idx="2">
            <a:schemeClr val="accent5"/>
          </a:effectRef>
          <a:fontRef idx="minor">
            <a:schemeClr val="tx1"/>
          </a:fontRef>
        </p:style>
      </p:cxnSp>
      <p:sp>
        <p:nvSpPr>
          <p:cNvPr id="20" name="TextBox 19">
            <a:extLst>
              <a:ext uri="{FF2B5EF4-FFF2-40B4-BE49-F238E27FC236}">
                <a16:creationId xmlns:a16="http://schemas.microsoft.com/office/drawing/2014/main" id="{FE602DB2-3650-4ABD-831B-5E2CF9AFF01D}"/>
              </a:ext>
            </a:extLst>
          </p:cNvPr>
          <p:cNvSpPr txBox="1"/>
          <p:nvPr/>
        </p:nvSpPr>
        <p:spPr>
          <a:xfrm>
            <a:off x="5184559" y="4914190"/>
            <a:ext cx="2541786" cy="307777"/>
          </a:xfrm>
          <a:prstGeom prst="rect">
            <a:avLst/>
          </a:prstGeom>
          <a:noFill/>
        </p:spPr>
        <p:txBody>
          <a:bodyPr wrap="none" rtlCol="0">
            <a:spAutoFit/>
          </a:bodyPr>
          <a:lstStyle/>
          <a:p>
            <a:r>
              <a:rPr lang="en-US" sz="1400" dirty="0">
                <a:solidFill>
                  <a:schemeClr val="bg1"/>
                </a:solidFill>
              </a:rPr>
              <a:t>* Too brief to do anything useful</a:t>
            </a:r>
          </a:p>
        </p:txBody>
      </p:sp>
    </p:spTree>
    <p:extLst>
      <p:ext uri="{BB962C8B-B14F-4D97-AF65-F5344CB8AC3E}">
        <p14:creationId xmlns:p14="http://schemas.microsoft.com/office/powerpoint/2010/main" val="26204431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338CA4-DBA8-4AA5-A341-6010BBE563D9}"/>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V-BLANK</a:t>
            </a:r>
          </a:p>
        </p:txBody>
      </p:sp>
      <p:sp>
        <p:nvSpPr>
          <p:cNvPr id="3" name="TextBox 2">
            <a:extLst>
              <a:ext uri="{FF2B5EF4-FFF2-40B4-BE49-F238E27FC236}">
                <a16:creationId xmlns:a16="http://schemas.microsoft.com/office/drawing/2014/main" id="{686EABC5-B4B0-4E24-AE8F-AAF65575A59D}"/>
              </a:ext>
            </a:extLst>
          </p:cNvPr>
          <p:cNvSpPr txBox="1"/>
          <p:nvPr/>
        </p:nvSpPr>
        <p:spPr>
          <a:xfrm>
            <a:off x="329602" y="906011"/>
            <a:ext cx="10607210" cy="923330"/>
          </a:xfrm>
          <a:prstGeom prst="rect">
            <a:avLst/>
          </a:prstGeom>
          <a:noFill/>
        </p:spPr>
        <p:txBody>
          <a:bodyPr wrap="square" rtlCol="0">
            <a:spAutoFit/>
          </a:bodyPr>
          <a:lstStyle/>
          <a:p>
            <a:r>
              <a:rPr lang="en-US" dirty="0">
                <a:solidFill>
                  <a:schemeClr val="bg1"/>
                </a:solidFill>
              </a:rPr>
              <a:t>For every frame of video, an </a:t>
            </a:r>
            <a:r>
              <a:rPr lang="en-US" b="1" dirty="0">
                <a:solidFill>
                  <a:schemeClr val="accent1"/>
                </a:solidFill>
              </a:rPr>
              <a:t>NMI</a:t>
            </a:r>
            <a:r>
              <a:rPr lang="en-US" dirty="0">
                <a:solidFill>
                  <a:schemeClr val="bg1"/>
                </a:solidFill>
              </a:rPr>
              <a:t> is generated for the V-Blank period. This is the period of time when the PPU is “resting”. When the NMI is raised, the game immediately jumps to your predefined NMI address and runs your code related to preparing graphics to be drawn.</a:t>
            </a:r>
          </a:p>
        </p:txBody>
      </p:sp>
      <p:sp>
        <p:nvSpPr>
          <p:cNvPr id="4" name="Rectangle 3">
            <a:extLst>
              <a:ext uri="{FF2B5EF4-FFF2-40B4-BE49-F238E27FC236}">
                <a16:creationId xmlns:a16="http://schemas.microsoft.com/office/drawing/2014/main" id="{4E2F0FF0-9BF4-4CBC-AD47-995739BA0FEF}"/>
              </a:ext>
            </a:extLst>
          </p:cNvPr>
          <p:cNvSpPr/>
          <p:nvPr/>
        </p:nvSpPr>
        <p:spPr>
          <a:xfrm>
            <a:off x="489707" y="2379133"/>
            <a:ext cx="10241280" cy="41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A9CB07C-CF5C-4A2B-BCDE-6AFDA48DBBFD}"/>
              </a:ext>
            </a:extLst>
          </p:cNvPr>
          <p:cNvSpPr txBox="1"/>
          <p:nvPr/>
        </p:nvSpPr>
        <p:spPr>
          <a:xfrm>
            <a:off x="489706" y="2009801"/>
            <a:ext cx="4056893" cy="369332"/>
          </a:xfrm>
          <a:prstGeom prst="rect">
            <a:avLst/>
          </a:prstGeom>
          <a:noFill/>
        </p:spPr>
        <p:txBody>
          <a:bodyPr wrap="square" rtlCol="0">
            <a:spAutoFit/>
          </a:bodyPr>
          <a:lstStyle/>
          <a:p>
            <a:r>
              <a:rPr lang="en-US" b="1" dirty="0">
                <a:solidFill>
                  <a:schemeClr val="accent1"/>
                </a:solidFill>
              </a:rPr>
              <a:t>1 video frame: (~30,000 cycles)</a:t>
            </a:r>
          </a:p>
        </p:txBody>
      </p:sp>
      <p:sp>
        <p:nvSpPr>
          <p:cNvPr id="6" name="Rectangle 5">
            <a:extLst>
              <a:ext uri="{FF2B5EF4-FFF2-40B4-BE49-F238E27FC236}">
                <a16:creationId xmlns:a16="http://schemas.microsoft.com/office/drawing/2014/main" id="{5D369AFD-6064-463C-BE32-4614C7BA1481}"/>
              </a:ext>
            </a:extLst>
          </p:cNvPr>
          <p:cNvSpPr/>
          <p:nvPr/>
        </p:nvSpPr>
        <p:spPr>
          <a:xfrm>
            <a:off x="9811509" y="2379133"/>
            <a:ext cx="914400" cy="414867"/>
          </a:xfrm>
          <a:prstGeom prst="rect">
            <a:avLst/>
          </a:prstGeom>
          <a:ln>
            <a:solidFill>
              <a:schemeClr val="accent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46DE82C-D317-4D30-B627-BF436BF03092}"/>
              </a:ext>
            </a:extLst>
          </p:cNvPr>
          <p:cNvSpPr txBox="1"/>
          <p:nvPr/>
        </p:nvSpPr>
        <p:spPr>
          <a:xfrm>
            <a:off x="452800" y="2794000"/>
            <a:ext cx="2016426" cy="307777"/>
          </a:xfrm>
          <a:prstGeom prst="rect">
            <a:avLst/>
          </a:prstGeom>
          <a:noFill/>
        </p:spPr>
        <p:txBody>
          <a:bodyPr wrap="square" rtlCol="0">
            <a:spAutoFit/>
          </a:bodyPr>
          <a:lstStyle/>
          <a:p>
            <a:r>
              <a:rPr lang="en-US" sz="1400" b="1" dirty="0">
                <a:solidFill>
                  <a:schemeClr val="accent1"/>
                </a:solidFill>
              </a:rPr>
              <a:t>PPU Active</a:t>
            </a:r>
          </a:p>
        </p:txBody>
      </p:sp>
      <p:sp>
        <p:nvSpPr>
          <p:cNvPr id="8" name="TextBox 7">
            <a:extLst>
              <a:ext uri="{FF2B5EF4-FFF2-40B4-BE49-F238E27FC236}">
                <a16:creationId xmlns:a16="http://schemas.microsoft.com/office/drawing/2014/main" id="{115817D4-DCD9-4596-8564-C0A16E2BD514}"/>
              </a:ext>
            </a:extLst>
          </p:cNvPr>
          <p:cNvSpPr txBox="1"/>
          <p:nvPr/>
        </p:nvSpPr>
        <p:spPr>
          <a:xfrm>
            <a:off x="8846309" y="2794000"/>
            <a:ext cx="2016426" cy="307777"/>
          </a:xfrm>
          <a:prstGeom prst="rect">
            <a:avLst/>
          </a:prstGeom>
          <a:noFill/>
        </p:spPr>
        <p:txBody>
          <a:bodyPr wrap="square" rtlCol="0">
            <a:spAutoFit/>
          </a:bodyPr>
          <a:lstStyle/>
          <a:p>
            <a:r>
              <a:rPr lang="en-US" sz="1400" b="1" dirty="0">
                <a:solidFill>
                  <a:schemeClr val="bg1"/>
                </a:solidFill>
              </a:rPr>
              <a:t>V-Blank (~2,250 cycles)</a:t>
            </a:r>
          </a:p>
        </p:txBody>
      </p:sp>
      <p:sp>
        <p:nvSpPr>
          <p:cNvPr id="9" name="TextBox 8">
            <a:extLst>
              <a:ext uri="{FF2B5EF4-FFF2-40B4-BE49-F238E27FC236}">
                <a16:creationId xmlns:a16="http://schemas.microsoft.com/office/drawing/2014/main" id="{77BCD861-D3BF-442C-9048-5BFA5B0D7599}"/>
              </a:ext>
            </a:extLst>
          </p:cNvPr>
          <p:cNvSpPr txBox="1"/>
          <p:nvPr/>
        </p:nvSpPr>
        <p:spPr>
          <a:xfrm>
            <a:off x="329602" y="3294559"/>
            <a:ext cx="10607210" cy="1200329"/>
          </a:xfrm>
          <a:prstGeom prst="rect">
            <a:avLst/>
          </a:prstGeom>
          <a:noFill/>
        </p:spPr>
        <p:txBody>
          <a:bodyPr wrap="square" rtlCol="0">
            <a:spAutoFit/>
          </a:bodyPr>
          <a:lstStyle/>
          <a:p>
            <a:r>
              <a:rPr lang="en-US" dirty="0">
                <a:solidFill>
                  <a:schemeClr val="bg1"/>
                </a:solidFill>
              </a:rPr>
              <a:t>Game logic should be run while the PPU is active and graphics code should be run during V-Blank. It’s important not to attempt to draw to the screen outside of the V-Blank period, otherwise strange artifacts can appear on the screen. You can reliably copy about 160 bytes worth of data during V-Blank. If you have a lot of drawing to do, the PPU can be disabled and then game and graphics logic can be mixed.</a:t>
            </a:r>
          </a:p>
        </p:txBody>
      </p:sp>
    </p:spTree>
    <p:extLst>
      <p:ext uri="{BB962C8B-B14F-4D97-AF65-F5344CB8AC3E}">
        <p14:creationId xmlns:p14="http://schemas.microsoft.com/office/powerpoint/2010/main" val="3548241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48C55A-A52E-4177-9DAE-75A4415E3298}"/>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CONTROLLER INPUT</a:t>
            </a:r>
          </a:p>
        </p:txBody>
      </p:sp>
      <p:sp>
        <p:nvSpPr>
          <p:cNvPr id="3" name="TextBox 2">
            <a:extLst>
              <a:ext uri="{FF2B5EF4-FFF2-40B4-BE49-F238E27FC236}">
                <a16:creationId xmlns:a16="http://schemas.microsoft.com/office/drawing/2014/main" id="{2DD0FE60-B165-4BF6-9AA2-2A1FFB94A49D}"/>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Controller input is mapped to two locations in memory: 0x4016 for controller 1 and 0x4017 for controller 2. Each button is mapped to a bit, which can then be ANDed to determine if it is being pressed or not.</a:t>
            </a:r>
          </a:p>
        </p:txBody>
      </p:sp>
      <p:grpSp>
        <p:nvGrpSpPr>
          <p:cNvPr id="92" name="Group 91">
            <a:extLst>
              <a:ext uri="{FF2B5EF4-FFF2-40B4-BE49-F238E27FC236}">
                <a16:creationId xmlns:a16="http://schemas.microsoft.com/office/drawing/2014/main" id="{ABF37A40-BE67-455A-8C95-843C0CBFF10A}"/>
              </a:ext>
            </a:extLst>
          </p:cNvPr>
          <p:cNvGrpSpPr/>
          <p:nvPr/>
        </p:nvGrpSpPr>
        <p:grpSpPr>
          <a:xfrm>
            <a:off x="1786927" y="1552221"/>
            <a:ext cx="8367781" cy="3829757"/>
            <a:chOff x="329602" y="1428750"/>
            <a:chExt cx="8367781" cy="3829757"/>
          </a:xfrm>
        </p:grpSpPr>
        <p:pic>
          <p:nvPicPr>
            <p:cNvPr id="7" name="Picture 6">
              <a:extLst>
                <a:ext uri="{FF2B5EF4-FFF2-40B4-BE49-F238E27FC236}">
                  <a16:creationId xmlns:a16="http://schemas.microsoft.com/office/drawing/2014/main" id="{0C403626-3CFD-4861-B772-BC33160825A2}"/>
                </a:ext>
              </a:extLst>
            </p:cNvPr>
            <p:cNvPicPr>
              <a:picLocks noChangeAspect="1"/>
            </p:cNvPicPr>
            <p:nvPr/>
          </p:nvPicPr>
          <p:blipFill rotWithShape="1">
            <a:blip r:embed="rId3">
              <a:extLst>
                <a:ext uri="{28A0092B-C50C-407E-A947-70E740481C1C}">
                  <a14:useLocalDpi xmlns:a14="http://schemas.microsoft.com/office/drawing/2010/main" val="0"/>
                </a:ext>
              </a:extLst>
            </a:blip>
            <a:srcRect t="17500" b="48750"/>
            <a:stretch/>
          </p:blipFill>
          <p:spPr>
            <a:xfrm>
              <a:off x="329602" y="2243137"/>
              <a:ext cx="3524250" cy="1585913"/>
            </a:xfrm>
            <a:prstGeom prst="rect">
              <a:avLst/>
            </a:prstGeom>
          </p:spPr>
        </p:pic>
        <p:sp>
          <p:nvSpPr>
            <p:cNvPr id="8" name="TextBox 7">
              <a:extLst>
                <a:ext uri="{FF2B5EF4-FFF2-40B4-BE49-F238E27FC236}">
                  <a16:creationId xmlns:a16="http://schemas.microsoft.com/office/drawing/2014/main" id="{92E47820-04E9-469D-A588-BA94D3CBEF25}"/>
                </a:ext>
              </a:extLst>
            </p:cNvPr>
            <p:cNvSpPr txBox="1"/>
            <p:nvPr/>
          </p:nvSpPr>
          <p:spPr>
            <a:xfrm>
              <a:off x="5936648" y="2805260"/>
              <a:ext cx="2760735" cy="461665"/>
            </a:xfrm>
            <a:prstGeom prst="rect">
              <a:avLst/>
            </a:prstGeom>
            <a:noFill/>
            <a:ln>
              <a:noFill/>
            </a:ln>
          </p:spPr>
          <p:txBody>
            <a:bodyPr wrap="square" rtlCol="0">
              <a:spAutoFit/>
            </a:bodyPr>
            <a:lstStyle/>
            <a:p>
              <a:r>
                <a:rPr lang="en-US" sz="2400" dirty="0">
                  <a:solidFill>
                    <a:schemeClr val="accent1"/>
                  </a:solidFill>
                  <a:latin typeface="Press Start 2P" panose="02000503000000000000" pitchFamily="1" charset="0"/>
                </a:rPr>
                <a:t>00000000</a:t>
              </a:r>
            </a:p>
          </p:txBody>
        </p:sp>
        <p:grpSp>
          <p:nvGrpSpPr>
            <p:cNvPr id="22" name="Group 21">
              <a:extLst>
                <a:ext uri="{FF2B5EF4-FFF2-40B4-BE49-F238E27FC236}">
                  <a16:creationId xmlns:a16="http://schemas.microsoft.com/office/drawing/2014/main" id="{62E23184-1136-4D09-A759-FA2493C326C8}"/>
                </a:ext>
              </a:extLst>
            </p:cNvPr>
            <p:cNvGrpSpPr/>
            <p:nvPr/>
          </p:nvGrpSpPr>
          <p:grpSpPr>
            <a:xfrm>
              <a:off x="3208867" y="3266925"/>
              <a:ext cx="2971800" cy="1211942"/>
              <a:chOff x="3208867" y="3266925"/>
              <a:chExt cx="2971800" cy="1211942"/>
            </a:xfrm>
          </p:grpSpPr>
          <p:cxnSp>
            <p:nvCxnSpPr>
              <p:cNvPr id="18" name="Connector: Elbow 17">
                <a:extLst>
                  <a:ext uri="{FF2B5EF4-FFF2-40B4-BE49-F238E27FC236}">
                    <a16:creationId xmlns:a16="http://schemas.microsoft.com/office/drawing/2014/main" id="{75B0ABD8-9841-4861-A450-E86598CD01E6}"/>
                  </a:ext>
                </a:extLst>
              </p:cNvPr>
              <p:cNvCxnSpPr/>
              <p:nvPr/>
            </p:nvCxnSpPr>
            <p:spPr>
              <a:xfrm>
                <a:off x="3208867" y="3429000"/>
                <a:ext cx="2971800" cy="1049867"/>
              </a:xfrm>
              <a:prstGeom prst="bentConnector3">
                <a:avLst>
                  <a:gd name="adj1" fmla="val 142"/>
                </a:avLst>
              </a:prstGeom>
            </p:spPr>
            <p:style>
              <a:lnRef idx="3">
                <a:schemeClr val="accent5"/>
              </a:lnRef>
              <a:fillRef idx="0">
                <a:schemeClr val="accent5"/>
              </a:fillRef>
              <a:effectRef idx="2">
                <a:schemeClr val="accent5"/>
              </a:effectRef>
              <a:fontRef idx="minor">
                <a:schemeClr val="tx1"/>
              </a:fontRef>
            </p:style>
          </p:cxnSp>
          <p:cxnSp>
            <p:nvCxnSpPr>
              <p:cNvPr id="20" name="Straight Arrow Connector 19">
                <a:extLst>
                  <a:ext uri="{FF2B5EF4-FFF2-40B4-BE49-F238E27FC236}">
                    <a16:creationId xmlns:a16="http://schemas.microsoft.com/office/drawing/2014/main" id="{B6B0D8C2-290C-4543-A2F8-6F40B19BF4ED}"/>
                  </a:ext>
                </a:extLst>
              </p:cNvPr>
              <p:cNvCxnSpPr/>
              <p:nvPr/>
            </p:nvCxnSpPr>
            <p:spPr>
              <a:xfrm flipV="1">
                <a:off x="6180667" y="3266925"/>
                <a:ext cx="0" cy="12119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grpSp>
        <p:cxnSp>
          <p:nvCxnSpPr>
            <p:cNvPr id="24" name="Connector: Elbow 23">
              <a:extLst>
                <a:ext uri="{FF2B5EF4-FFF2-40B4-BE49-F238E27FC236}">
                  <a16:creationId xmlns:a16="http://schemas.microsoft.com/office/drawing/2014/main" id="{F0B710E6-65F5-44B9-B3CE-2F4FF1AF9B2A}"/>
                </a:ext>
              </a:extLst>
            </p:cNvPr>
            <p:cNvCxnSpPr/>
            <p:nvPr/>
          </p:nvCxnSpPr>
          <p:spPr>
            <a:xfrm>
              <a:off x="2742143" y="3429000"/>
              <a:ext cx="3733800" cy="728133"/>
            </a:xfrm>
            <a:prstGeom prst="bentConnector3">
              <a:avLst>
                <a:gd name="adj1" fmla="val -113"/>
              </a:avLst>
            </a:prstGeom>
          </p:spPr>
          <p:style>
            <a:lnRef idx="3">
              <a:schemeClr val="accent5"/>
            </a:lnRef>
            <a:fillRef idx="0">
              <a:schemeClr val="accent5"/>
            </a:fillRef>
            <a:effectRef idx="2">
              <a:schemeClr val="accent5"/>
            </a:effectRef>
            <a:fontRef idx="minor">
              <a:schemeClr val="tx1"/>
            </a:fontRef>
          </p:style>
        </p:cxnSp>
        <p:cxnSp>
          <p:nvCxnSpPr>
            <p:cNvPr id="27" name="Straight Arrow Connector 26">
              <a:extLst>
                <a:ext uri="{FF2B5EF4-FFF2-40B4-BE49-F238E27FC236}">
                  <a16:creationId xmlns:a16="http://schemas.microsoft.com/office/drawing/2014/main" id="{D1D1925B-CAD3-4FED-8017-63301DAEF219}"/>
                </a:ext>
              </a:extLst>
            </p:cNvPr>
            <p:cNvCxnSpPr/>
            <p:nvPr/>
          </p:nvCxnSpPr>
          <p:spPr>
            <a:xfrm flipV="1">
              <a:off x="6468533" y="3266925"/>
              <a:ext cx="0" cy="8817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34" name="Connector: Elbow 33">
              <a:extLst>
                <a:ext uri="{FF2B5EF4-FFF2-40B4-BE49-F238E27FC236}">
                  <a16:creationId xmlns:a16="http://schemas.microsoft.com/office/drawing/2014/main" id="{F419F6A3-F236-4489-8574-92DD04D28731}"/>
                </a:ext>
              </a:extLst>
            </p:cNvPr>
            <p:cNvCxnSpPr>
              <a:cxnSpLocks/>
            </p:cNvCxnSpPr>
            <p:nvPr/>
          </p:nvCxnSpPr>
          <p:spPr>
            <a:xfrm>
              <a:off x="1710267" y="3344333"/>
              <a:ext cx="5054602" cy="1914174"/>
            </a:xfrm>
            <a:prstGeom prst="bentConnector3">
              <a:avLst>
                <a:gd name="adj1" fmla="val 84"/>
              </a:avLst>
            </a:prstGeom>
          </p:spPr>
          <p:style>
            <a:lnRef idx="3">
              <a:schemeClr val="accent5"/>
            </a:lnRef>
            <a:fillRef idx="0">
              <a:schemeClr val="accent5"/>
            </a:fillRef>
            <a:effectRef idx="2">
              <a:schemeClr val="accent5"/>
            </a:effectRef>
            <a:fontRef idx="minor">
              <a:schemeClr val="tx1"/>
            </a:fontRef>
          </p:style>
        </p:cxnSp>
        <p:cxnSp>
          <p:nvCxnSpPr>
            <p:cNvPr id="37" name="Straight Arrow Connector 36">
              <a:extLst>
                <a:ext uri="{FF2B5EF4-FFF2-40B4-BE49-F238E27FC236}">
                  <a16:creationId xmlns:a16="http://schemas.microsoft.com/office/drawing/2014/main" id="{C163DF69-4202-4605-9057-81D87057E2F3}"/>
                </a:ext>
              </a:extLst>
            </p:cNvPr>
            <p:cNvCxnSpPr>
              <a:cxnSpLocks/>
            </p:cNvCxnSpPr>
            <p:nvPr/>
          </p:nvCxnSpPr>
          <p:spPr>
            <a:xfrm flipV="1">
              <a:off x="6764869" y="3258460"/>
              <a:ext cx="0" cy="200004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43" name="Connector: Elbow 42">
              <a:extLst>
                <a:ext uri="{FF2B5EF4-FFF2-40B4-BE49-F238E27FC236}">
                  <a16:creationId xmlns:a16="http://schemas.microsoft.com/office/drawing/2014/main" id="{7F319028-E8E9-45E5-8CEB-C14703AEC951}"/>
                </a:ext>
              </a:extLst>
            </p:cNvPr>
            <p:cNvCxnSpPr>
              <a:cxnSpLocks/>
            </p:cNvCxnSpPr>
            <p:nvPr/>
          </p:nvCxnSpPr>
          <p:spPr>
            <a:xfrm flipV="1">
              <a:off x="2183074" y="1876275"/>
              <a:ext cx="4911721" cy="1460976"/>
            </a:xfrm>
            <a:prstGeom prst="bentConnector3">
              <a:avLst>
                <a:gd name="adj1" fmla="val -226"/>
              </a:avLst>
            </a:prstGeom>
          </p:spPr>
          <p:style>
            <a:lnRef idx="3">
              <a:schemeClr val="accent5"/>
            </a:lnRef>
            <a:fillRef idx="0">
              <a:schemeClr val="accent5"/>
            </a:fillRef>
            <a:effectRef idx="2">
              <a:schemeClr val="accent5"/>
            </a:effectRef>
            <a:fontRef idx="minor">
              <a:schemeClr val="tx1"/>
            </a:fontRef>
          </p:style>
        </p:cxnSp>
        <p:cxnSp>
          <p:nvCxnSpPr>
            <p:cNvPr id="44" name="Straight Arrow Connector 43">
              <a:extLst>
                <a:ext uri="{FF2B5EF4-FFF2-40B4-BE49-F238E27FC236}">
                  <a16:creationId xmlns:a16="http://schemas.microsoft.com/office/drawing/2014/main" id="{E5B00A7D-3A9E-4853-A919-215EB3CA7740}"/>
                </a:ext>
              </a:extLst>
            </p:cNvPr>
            <p:cNvCxnSpPr>
              <a:cxnSpLocks/>
            </p:cNvCxnSpPr>
            <p:nvPr/>
          </p:nvCxnSpPr>
          <p:spPr>
            <a:xfrm>
              <a:off x="7087652" y="1876275"/>
              <a:ext cx="0" cy="901841"/>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58" name="Connector: Elbow 57">
              <a:extLst>
                <a:ext uri="{FF2B5EF4-FFF2-40B4-BE49-F238E27FC236}">
                  <a16:creationId xmlns:a16="http://schemas.microsoft.com/office/drawing/2014/main" id="{73B0DF66-070B-441D-8BEE-0E9411386CC7}"/>
                </a:ext>
              </a:extLst>
            </p:cNvPr>
            <p:cNvCxnSpPr>
              <a:cxnSpLocks/>
            </p:cNvCxnSpPr>
            <p:nvPr/>
          </p:nvCxnSpPr>
          <p:spPr>
            <a:xfrm flipV="1">
              <a:off x="971451" y="1428750"/>
              <a:ext cx="6410325" cy="1495426"/>
            </a:xfrm>
            <a:prstGeom prst="bentConnector3">
              <a:avLst>
                <a:gd name="adj1" fmla="val 74"/>
              </a:avLst>
            </a:prstGeom>
            <a:ln>
              <a:tailEnd type="none"/>
            </a:ln>
          </p:spPr>
          <p:style>
            <a:lnRef idx="3">
              <a:schemeClr val="accent5"/>
            </a:lnRef>
            <a:fillRef idx="0">
              <a:schemeClr val="accent5"/>
            </a:fillRef>
            <a:effectRef idx="2">
              <a:schemeClr val="accent5"/>
            </a:effectRef>
            <a:fontRef idx="minor">
              <a:schemeClr val="tx1"/>
            </a:fontRef>
          </p:style>
        </p:cxnSp>
        <p:cxnSp>
          <p:nvCxnSpPr>
            <p:cNvPr id="62" name="Straight Arrow Connector 61">
              <a:extLst>
                <a:ext uri="{FF2B5EF4-FFF2-40B4-BE49-F238E27FC236}">
                  <a16:creationId xmlns:a16="http://schemas.microsoft.com/office/drawing/2014/main" id="{AB94D49B-E88E-4CDB-8C83-53EB579F495B}"/>
                </a:ext>
              </a:extLst>
            </p:cNvPr>
            <p:cNvCxnSpPr/>
            <p:nvPr/>
          </p:nvCxnSpPr>
          <p:spPr>
            <a:xfrm>
              <a:off x="7372350" y="1428750"/>
              <a:ext cx="0" cy="137651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65" name="Connector: Elbow 64">
              <a:extLst>
                <a:ext uri="{FF2B5EF4-FFF2-40B4-BE49-F238E27FC236}">
                  <a16:creationId xmlns:a16="http://schemas.microsoft.com/office/drawing/2014/main" id="{2E602E71-8AFD-42E2-AA38-D713BA211E03}"/>
                </a:ext>
              </a:extLst>
            </p:cNvPr>
            <p:cNvCxnSpPr>
              <a:cxnSpLocks/>
            </p:cNvCxnSpPr>
            <p:nvPr/>
          </p:nvCxnSpPr>
          <p:spPr>
            <a:xfrm>
              <a:off x="960967" y="3384788"/>
              <a:ext cx="6735233" cy="1258649"/>
            </a:xfrm>
            <a:prstGeom prst="bentConnector3">
              <a:avLst>
                <a:gd name="adj1" fmla="val -63"/>
              </a:avLst>
            </a:prstGeom>
          </p:spPr>
          <p:style>
            <a:lnRef idx="3">
              <a:schemeClr val="accent5"/>
            </a:lnRef>
            <a:fillRef idx="0">
              <a:schemeClr val="accent5"/>
            </a:fillRef>
            <a:effectRef idx="2">
              <a:schemeClr val="accent5"/>
            </a:effectRef>
            <a:fontRef idx="minor">
              <a:schemeClr val="tx1"/>
            </a:fontRef>
          </p:style>
        </p:cxnSp>
        <p:cxnSp>
          <p:nvCxnSpPr>
            <p:cNvPr id="71" name="Straight Arrow Connector 70">
              <a:extLst>
                <a:ext uri="{FF2B5EF4-FFF2-40B4-BE49-F238E27FC236}">
                  <a16:creationId xmlns:a16="http://schemas.microsoft.com/office/drawing/2014/main" id="{208153EB-4E47-40E9-B229-290997798F54}"/>
                </a:ext>
              </a:extLst>
            </p:cNvPr>
            <p:cNvCxnSpPr>
              <a:cxnSpLocks/>
            </p:cNvCxnSpPr>
            <p:nvPr/>
          </p:nvCxnSpPr>
          <p:spPr>
            <a:xfrm flipV="1">
              <a:off x="7696200" y="3258460"/>
              <a:ext cx="0" cy="138497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73" name="Connector: Elbow 72">
              <a:extLst>
                <a:ext uri="{FF2B5EF4-FFF2-40B4-BE49-F238E27FC236}">
                  <a16:creationId xmlns:a16="http://schemas.microsoft.com/office/drawing/2014/main" id="{63BFF1C7-D954-4BA4-AF4E-9321B3BA7B2E}"/>
                </a:ext>
              </a:extLst>
            </p:cNvPr>
            <p:cNvCxnSpPr>
              <a:cxnSpLocks/>
            </p:cNvCxnSpPr>
            <p:nvPr/>
          </p:nvCxnSpPr>
          <p:spPr>
            <a:xfrm flipV="1">
              <a:off x="725143" y="1695500"/>
              <a:ext cx="7270007" cy="1505569"/>
            </a:xfrm>
            <a:prstGeom prst="bentConnector3">
              <a:avLst>
                <a:gd name="adj1" fmla="val -49"/>
              </a:avLst>
            </a:prstGeom>
            <a:ln>
              <a:tailEnd type="none"/>
            </a:ln>
          </p:spPr>
          <p:style>
            <a:lnRef idx="3">
              <a:schemeClr val="accent5"/>
            </a:lnRef>
            <a:fillRef idx="0">
              <a:schemeClr val="accent5"/>
            </a:fillRef>
            <a:effectRef idx="2">
              <a:schemeClr val="accent5"/>
            </a:effectRef>
            <a:fontRef idx="minor">
              <a:schemeClr val="tx1"/>
            </a:fontRef>
          </p:style>
        </p:cxnSp>
        <p:cxnSp>
          <p:nvCxnSpPr>
            <p:cNvPr id="78" name="Straight Arrow Connector 77">
              <a:extLst>
                <a:ext uri="{FF2B5EF4-FFF2-40B4-BE49-F238E27FC236}">
                  <a16:creationId xmlns:a16="http://schemas.microsoft.com/office/drawing/2014/main" id="{3DBD33FC-754C-437E-8AC2-2D2DCBE0CE89}"/>
                </a:ext>
              </a:extLst>
            </p:cNvPr>
            <p:cNvCxnSpPr/>
            <p:nvPr/>
          </p:nvCxnSpPr>
          <p:spPr>
            <a:xfrm>
              <a:off x="7995150" y="1695500"/>
              <a:ext cx="0" cy="110976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84" name="Connector: Elbow 83">
              <a:extLst>
                <a:ext uri="{FF2B5EF4-FFF2-40B4-BE49-F238E27FC236}">
                  <a16:creationId xmlns:a16="http://schemas.microsoft.com/office/drawing/2014/main" id="{5F537792-2110-4877-9117-4891E242137E}"/>
                </a:ext>
              </a:extLst>
            </p:cNvPr>
            <p:cNvCxnSpPr>
              <a:cxnSpLocks/>
            </p:cNvCxnSpPr>
            <p:nvPr/>
          </p:nvCxnSpPr>
          <p:spPr>
            <a:xfrm>
              <a:off x="1171575" y="3124200"/>
              <a:ext cx="7134225" cy="1952625"/>
            </a:xfrm>
            <a:prstGeom prst="bentConnector3">
              <a:avLst>
                <a:gd name="adj1" fmla="val -67"/>
              </a:avLst>
            </a:prstGeom>
          </p:spPr>
          <p:style>
            <a:lnRef idx="3">
              <a:schemeClr val="accent5"/>
            </a:lnRef>
            <a:fillRef idx="0">
              <a:schemeClr val="accent5"/>
            </a:fillRef>
            <a:effectRef idx="2">
              <a:schemeClr val="accent5"/>
            </a:effectRef>
            <a:fontRef idx="minor">
              <a:schemeClr val="tx1"/>
            </a:fontRef>
          </p:style>
        </p:cxnSp>
        <p:cxnSp>
          <p:nvCxnSpPr>
            <p:cNvPr id="87" name="Straight Arrow Connector 86">
              <a:extLst>
                <a:ext uri="{FF2B5EF4-FFF2-40B4-BE49-F238E27FC236}">
                  <a16:creationId xmlns:a16="http://schemas.microsoft.com/office/drawing/2014/main" id="{9A442DA0-AF95-4A40-9A8B-3EB7D5DA6F8D}"/>
                </a:ext>
              </a:extLst>
            </p:cNvPr>
            <p:cNvCxnSpPr>
              <a:cxnSpLocks/>
            </p:cNvCxnSpPr>
            <p:nvPr/>
          </p:nvCxnSpPr>
          <p:spPr>
            <a:xfrm flipV="1">
              <a:off x="8305800" y="3258460"/>
              <a:ext cx="0" cy="1818365"/>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grpSp>
    </p:spTree>
    <p:extLst>
      <p:ext uri="{BB962C8B-B14F-4D97-AF65-F5344CB8AC3E}">
        <p14:creationId xmlns:p14="http://schemas.microsoft.com/office/powerpoint/2010/main" val="352817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48C55A-A52E-4177-9DAE-75A4415E3298}"/>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CONTROLLER INPUT</a:t>
            </a:r>
          </a:p>
        </p:txBody>
      </p:sp>
      <p:sp>
        <p:nvSpPr>
          <p:cNvPr id="3" name="TextBox 2">
            <a:extLst>
              <a:ext uri="{FF2B5EF4-FFF2-40B4-BE49-F238E27FC236}">
                <a16:creationId xmlns:a16="http://schemas.microsoft.com/office/drawing/2014/main" id="{2DD0FE60-B165-4BF6-9AA2-2A1FFB94A49D}"/>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Controller input is mapped to two locations in memory: 0x4016 for controller 1 and 0x4017 for controller 2. Each button is mapped to a bit, which can then be ANDed to determine if it is being pressed or not.</a:t>
            </a:r>
          </a:p>
        </p:txBody>
      </p:sp>
      <p:grpSp>
        <p:nvGrpSpPr>
          <p:cNvPr id="92" name="Group 91">
            <a:extLst>
              <a:ext uri="{FF2B5EF4-FFF2-40B4-BE49-F238E27FC236}">
                <a16:creationId xmlns:a16="http://schemas.microsoft.com/office/drawing/2014/main" id="{ABF37A40-BE67-455A-8C95-843C0CBFF10A}"/>
              </a:ext>
            </a:extLst>
          </p:cNvPr>
          <p:cNvGrpSpPr/>
          <p:nvPr/>
        </p:nvGrpSpPr>
        <p:grpSpPr>
          <a:xfrm>
            <a:off x="1786927" y="1552221"/>
            <a:ext cx="8367781" cy="3829757"/>
            <a:chOff x="329602" y="1428750"/>
            <a:chExt cx="8367781" cy="3829757"/>
          </a:xfrm>
        </p:grpSpPr>
        <p:pic>
          <p:nvPicPr>
            <p:cNvPr id="7" name="Picture 6">
              <a:extLst>
                <a:ext uri="{FF2B5EF4-FFF2-40B4-BE49-F238E27FC236}">
                  <a16:creationId xmlns:a16="http://schemas.microsoft.com/office/drawing/2014/main" id="{0C403626-3CFD-4861-B772-BC33160825A2}"/>
                </a:ext>
              </a:extLst>
            </p:cNvPr>
            <p:cNvPicPr>
              <a:picLocks noChangeAspect="1"/>
            </p:cNvPicPr>
            <p:nvPr/>
          </p:nvPicPr>
          <p:blipFill rotWithShape="1">
            <a:blip r:embed="rId3">
              <a:extLst>
                <a:ext uri="{28A0092B-C50C-407E-A947-70E740481C1C}">
                  <a14:useLocalDpi xmlns:a14="http://schemas.microsoft.com/office/drawing/2010/main" val="0"/>
                </a:ext>
              </a:extLst>
            </a:blip>
            <a:srcRect t="17500" b="48750"/>
            <a:stretch/>
          </p:blipFill>
          <p:spPr>
            <a:xfrm>
              <a:off x="329602" y="2243137"/>
              <a:ext cx="3524250" cy="1585913"/>
            </a:xfrm>
            <a:prstGeom prst="rect">
              <a:avLst/>
            </a:prstGeom>
          </p:spPr>
        </p:pic>
        <p:sp>
          <p:nvSpPr>
            <p:cNvPr id="8" name="TextBox 7">
              <a:extLst>
                <a:ext uri="{FF2B5EF4-FFF2-40B4-BE49-F238E27FC236}">
                  <a16:creationId xmlns:a16="http://schemas.microsoft.com/office/drawing/2014/main" id="{92E47820-04E9-469D-A588-BA94D3CBEF25}"/>
                </a:ext>
              </a:extLst>
            </p:cNvPr>
            <p:cNvSpPr txBox="1"/>
            <p:nvPr/>
          </p:nvSpPr>
          <p:spPr>
            <a:xfrm>
              <a:off x="5936648" y="2805260"/>
              <a:ext cx="2760735" cy="461665"/>
            </a:xfrm>
            <a:prstGeom prst="rect">
              <a:avLst/>
            </a:prstGeom>
            <a:noFill/>
            <a:ln>
              <a:noFill/>
            </a:ln>
          </p:spPr>
          <p:txBody>
            <a:bodyPr wrap="square" rtlCol="0">
              <a:spAutoFit/>
            </a:bodyPr>
            <a:lstStyle/>
            <a:p>
              <a:r>
                <a:rPr lang="en-US" sz="2400" dirty="0">
                  <a:solidFill>
                    <a:schemeClr val="accent1"/>
                  </a:solidFill>
                  <a:latin typeface="Press Start 2P" panose="02000503000000000000" pitchFamily="1" charset="0"/>
                </a:rPr>
                <a:t>10001000</a:t>
              </a:r>
            </a:p>
          </p:txBody>
        </p:sp>
        <p:grpSp>
          <p:nvGrpSpPr>
            <p:cNvPr id="22" name="Group 21">
              <a:extLst>
                <a:ext uri="{FF2B5EF4-FFF2-40B4-BE49-F238E27FC236}">
                  <a16:creationId xmlns:a16="http://schemas.microsoft.com/office/drawing/2014/main" id="{62E23184-1136-4D09-A759-FA2493C326C8}"/>
                </a:ext>
              </a:extLst>
            </p:cNvPr>
            <p:cNvGrpSpPr/>
            <p:nvPr/>
          </p:nvGrpSpPr>
          <p:grpSpPr>
            <a:xfrm>
              <a:off x="3208867" y="3266925"/>
              <a:ext cx="2971800" cy="1211942"/>
              <a:chOff x="3208867" y="3266925"/>
              <a:chExt cx="2971800" cy="1211942"/>
            </a:xfrm>
          </p:grpSpPr>
          <p:cxnSp>
            <p:nvCxnSpPr>
              <p:cNvPr id="18" name="Connector: Elbow 17">
                <a:extLst>
                  <a:ext uri="{FF2B5EF4-FFF2-40B4-BE49-F238E27FC236}">
                    <a16:creationId xmlns:a16="http://schemas.microsoft.com/office/drawing/2014/main" id="{75B0ABD8-9841-4861-A450-E86598CD01E6}"/>
                  </a:ext>
                </a:extLst>
              </p:cNvPr>
              <p:cNvCxnSpPr/>
              <p:nvPr/>
            </p:nvCxnSpPr>
            <p:spPr>
              <a:xfrm>
                <a:off x="3208867" y="3429000"/>
                <a:ext cx="2971800" cy="1049867"/>
              </a:xfrm>
              <a:prstGeom prst="bentConnector3">
                <a:avLst>
                  <a:gd name="adj1" fmla="val 142"/>
                </a:avLst>
              </a:prstGeom>
            </p:spPr>
            <p:style>
              <a:lnRef idx="3">
                <a:schemeClr val="accent5"/>
              </a:lnRef>
              <a:fillRef idx="0">
                <a:schemeClr val="accent5"/>
              </a:fillRef>
              <a:effectRef idx="2">
                <a:schemeClr val="accent5"/>
              </a:effectRef>
              <a:fontRef idx="minor">
                <a:schemeClr val="tx1"/>
              </a:fontRef>
            </p:style>
          </p:cxnSp>
          <p:cxnSp>
            <p:nvCxnSpPr>
              <p:cNvPr id="20" name="Straight Arrow Connector 19">
                <a:extLst>
                  <a:ext uri="{FF2B5EF4-FFF2-40B4-BE49-F238E27FC236}">
                    <a16:creationId xmlns:a16="http://schemas.microsoft.com/office/drawing/2014/main" id="{B6B0D8C2-290C-4543-A2F8-6F40B19BF4ED}"/>
                  </a:ext>
                </a:extLst>
              </p:cNvPr>
              <p:cNvCxnSpPr/>
              <p:nvPr/>
            </p:nvCxnSpPr>
            <p:spPr>
              <a:xfrm flipV="1">
                <a:off x="6180667" y="3266925"/>
                <a:ext cx="0" cy="12119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grpSp>
        <p:cxnSp>
          <p:nvCxnSpPr>
            <p:cNvPr id="24" name="Connector: Elbow 23">
              <a:extLst>
                <a:ext uri="{FF2B5EF4-FFF2-40B4-BE49-F238E27FC236}">
                  <a16:creationId xmlns:a16="http://schemas.microsoft.com/office/drawing/2014/main" id="{F0B710E6-65F5-44B9-B3CE-2F4FF1AF9B2A}"/>
                </a:ext>
              </a:extLst>
            </p:cNvPr>
            <p:cNvCxnSpPr/>
            <p:nvPr/>
          </p:nvCxnSpPr>
          <p:spPr>
            <a:xfrm>
              <a:off x="2742143" y="3429000"/>
              <a:ext cx="3733800" cy="728133"/>
            </a:xfrm>
            <a:prstGeom prst="bentConnector3">
              <a:avLst>
                <a:gd name="adj1" fmla="val -113"/>
              </a:avLst>
            </a:prstGeom>
          </p:spPr>
          <p:style>
            <a:lnRef idx="3">
              <a:schemeClr val="accent5"/>
            </a:lnRef>
            <a:fillRef idx="0">
              <a:schemeClr val="accent5"/>
            </a:fillRef>
            <a:effectRef idx="2">
              <a:schemeClr val="accent5"/>
            </a:effectRef>
            <a:fontRef idx="minor">
              <a:schemeClr val="tx1"/>
            </a:fontRef>
          </p:style>
        </p:cxnSp>
        <p:cxnSp>
          <p:nvCxnSpPr>
            <p:cNvPr id="27" name="Straight Arrow Connector 26">
              <a:extLst>
                <a:ext uri="{FF2B5EF4-FFF2-40B4-BE49-F238E27FC236}">
                  <a16:creationId xmlns:a16="http://schemas.microsoft.com/office/drawing/2014/main" id="{D1D1925B-CAD3-4FED-8017-63301DAEF219}"/>
                </a:ext>
              </a:extLst>
            </p:cNvPr>
            <p:cNvCxnSpPr/>
            <p:nvPr/>
          </p:nvCxnSpPr>
          <p:spPr>
            <a:xfrm flipV="1">
              <a:off x="6468533" y="3266925"/>
              <a:ext cx="0" cy="8817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34" name="Connector: Elbow 33">
              <a:extLst>
                <a:ext uri="{FF2B5EF4-FFF2-40B4-BE49-F238E27FC236}">
                  <a16:creationId xmlns:a16="http://schemas.microsoft.com/office/drawing/2014/main" id="{F419F6A3-F236-4489-8574-92DD04D28731}"/>
                </a:ext>
              </a:extLst>
            </p:cNvPr>
            <p:cNvCxnSpPr>
              <a:cxnSpLocks/>
            </p:cNvCxnSpPr>
            <p:nvPr/>
          </p:nvCxnSpPr>
          <p:spPr>
            <a:xfrm>
              <a:off x="1710267" y="3344333"/>
              <a:ext cx="5054602" cy="1914174"/>
            </a:xfrm>
            <a:prstGeom prst="bentConnector3">
              <a:avLst>
                <a:gd name="adj1" fmla="val 84"/>
              </a:avLst>
            </a:prstGeom>
          </p:spPr>
          <p:style>
            <a:lnRef idx="3">
              <a:schemeClr val="accent5"/>
            </a:lnRef>
            <a:fillRef idx="0">
              <a:schemeClr val="accent5"/>
            </a:fillRef>
            <a:effectRef idx="2">
              <a:schemeClr val="accent5"/>
            </a:effectRef>
            <a:fontRef idx="minor">
              <a:schemeClr val="tx1"/>
            </a:fontRef>
          </p:style>
        </p:cxnSp>
        <p:cxnSp>
          <p:nvCxnSpPr>
            <p:cNvPr id="37" name="Straight Arrow Connector 36">
              <a:extLst>
                <a:ext uri="{FF2B5EF4-FFF2-40B4-BE49-F238E27FC236}">
                  <a16:creationId xmlns:a16="http://schemas.microsoft.com/office/drawing/2014/main" id="{C163DF69-4202-4605-9057-81D87057E2F3}"/>
                </a:ext>
              </a:extLst>
            </p:cNvPr>
            <p:cNvCxnSpPr>
              <a:cxnSpLocks/>
            </p:cNvCxnSpPr>
            <p:nvPr/>
          </p:nvCxnSpPr>
          <p:spPr>
            <a:xfrm flipV="1">
              <a:off x="6764869" y="3258460"/>
              <a:ext cx="0" cy="200004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43" name="Connector: Elbow 42">
              <a:extLst>
                <a:ext uri="{FF2B5EF4-FFF2-40B4-BE49-F238E27FC236}">
                  <a16:creationId xmlns:a16="http://schemas.microsoft.com/office/drawing/2014/main" id="{7F319028-E8E9-45E5-8CEB-C14703AEC951}"/>
                </a:ext>
              </a:extLst>
            </p:cNvPr>
            <p:cNvCxnSpPr>
              <a:cxnSpLocks/>
            </p:cNvCxnSpPr>
            <p:nvPr/>
          </p:nvCxnSpPr>
          <p:spPr>
            <a:xfrm flipV="1">
              <a:off x="2183074" y="1876275"/>
              <a:ext cx="4911721" cy="1460976"/>
            </a:xfrm>
            <a:prstGeom prst="bentConnector3">
              <a:avLst>
                <a:gd name="adj1" fmla="val -226"/>
              </a:avLst>
            </a:prstGeom>
          </p:spPr>
          <p:style>
            <a:lnRef idx="3">
              <a:schemeClr val="accent5"/>
            </a:lnRef>
            <a:fillRef idx="0">
              <a:schemeClr val="accent5"/>
            </a:fillRef>
            <a:effectRef idx="2">
              <a:schemeClr val="accent5"/>
            </a:effectRef>
            <a:fontRef idx="minor">
              <a:schemeClr val="tx1"/>
            </a:fontRef>
          </p:style>
        </p:cxnSp>
        <p:cxnSp>
          <p:nvCxnSpPr>
            <p:cNvPr id="44" name="Straight Arrow Connector 43">
              <a:extLst>
                <a:ext uri="{FF2B5EF4-FFF2-40B4-BE49-F238E27FC236}">
                  <a16:creationId xmlns:a16="http://schemas.microsoft.com/office/drawing/2014/main" id="{E5B00A7D-3A9E-4853-A919-215EB3CA7740}"/>
                </a:ext>
              </a:extLst>
            </p:cNvPr>
            <p:cNvCxnSpPr>
              <a:cxnSpLocks/>
            </p:cNvCxnSpPr>
            <p:nvPr/>
          </p:nvCxnSpPr>
          <p:spPr>
            <a:xfrm>
              <a:off x="7087652" y="1876275"/>
              <a:ext cx="0" cy="901841"/>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58" name="Connector: Elbow 57">
              <a:extLst>
                <a:ext uri="{FF2B5EF4-FFF2-40B4-BE49-F238E27FC236}">
                  <a16:creationId xmlns:a16="http://schemas.microsoft.com/office/drawing/2014/main" id="{73B0DF66-070B-441D-8BEE-0E9411386CC7}"/>
                </a:ext>
              </a:extLst>
            </p:cNvPr>
            <p:cNvCxnSpPr>
              <a:cxnSpLocks/>
            </p:cNvCxnSpPr>
            <p:nvPr/>
          </p:nvCxnSpPr>
          <p:spPr>
            <a:xfrm flipV="1">
              <a:off x="971451" y="1428750"/>
              <a:ext cx="6410325" cy="1495426"/>
            </a:xfrm>
            <a:prstGeom prst="bentConnector3">
              <a:avLst>
                <a:gd name="adj1" fmla="val 74"/>
              </a:avLst>
            </a:prstGeom>
            <a:ln>
              <a:tailEnd type="none"/>
            </a:ln>
          </p:spPr>
          <p:style>
            <a:lnRef idx="3">
              <a:schemeClr val="accent5"/>
            </a:lnRef>
            <a:fillRef idx="0">
              <a:schemeClr val="accent5"/>
            </a:fillRef>
            <a:effectRef idx="2">
              <a:schemeClr val="accent5"/>
            </a:effectRef>
            <a:fontRef idx="minor">
              <a:schemeClr val="tx1"/>
            </a:fontRef>
          </p:style>
        </p:cxnSp>
        <p:cxnSp>
          <p:nvCxnSpPr>
            <p:cNvPr id="62" name="Straight Arrow Connector 61">
              <a:extLst>
                <a:ext uri="{FF2B5EF4-FFF2-40B4-BE49-F238E27FC236}">
                  <a16:creationId xmlns:a16="http://schemas.microsoft.com/office/drawing/2014/main" id="{AB94D49B-E88E-4CDB-8C83-53EB579F495B}"/>
                </a:ext>
              </a:extLst>
            </p:cNvPr>
            <p:cNvCxnSpPr/>
            <p:nvPr/>
          </p:nvCxnSpPr>
          <p:spPr>
            <a:xfrm>
              <a:off x="7372350" y="1428750"/>
              <a:ext cx="0" cy="137651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65" name="Connector: Elbow 64">
              <a:extLst>
                <a:ext uri="{FF2B5EF4-FFF2-40B4-BE49-F238E27FC236}">
                  <a16:creationId xmlns:a16="http://schemas.microsoft.com/office/drawing/2014/main" id="{2E602E71-8AFD-42E2-AA38-D713BA211E03}"/>
                </a:ext>
              </a:extLst>
            </p:cNvPr>
            <p:cNvCxnSpPr>
              <a:cxnSpLocks/>
            </p:cNvCxnSpPr>
            <p:nvPr/>
          </p:nvCxnSpPr>
          <p:spPr>
            <a:xfrm>
              <a:off x="960967" y="3384788"/>
              <a:ext cx="6735233" cy="1258649"/>
            </a:xfrm>
            <a:prstGeom prst="bentConnector3">
              <a:avLst>
                <a:gd name="adj1" fmla="val -63"/>
              </a:avLst>
            </a:prstGeom>
          </p:spPr>
          <p:style>
            <a:lnRef idx="3">
              <a:schemeClr val="accent5"/>
            </a:lnRef>
            <a:fillRef idx="0">
              <a:schemeClr val="accent5"/>
            </a:fillRef>
            <a:effectRef idx="2">
              <a:schemeClr val="accent5"/>
            </a:effectRef>
            <a:fontRef idx="minor">
              <a:schemeClr val="tx1"/>
            </a:fontRef>
          </p:style>
        </p:cxnSp>
        <p:cxnSp>
          <p:nvCxnSpPr>
            <p:cNvPr id="71" name="Straight Arrow Connector 70">
              <a:extLst>
                <a:ext uri="{FF2B5EF4-FFF2-40B4-BE49-F238E27FC236}">
                  <a16:creationId xmlns:a16="http://schemas.microsoft.com/office/drawing/2014/main" id="{208153EB-4E47-40E9-B229-290997798F54}"/>
                </a:ext>
              </a:extLst>
            </p:cNvPr>
            <p:cNvCxnSpPr>
              <a:cxnSpLocks/>
            </p:cNvCxnSpPr>
            <p:nvPr/>
          </p:nvCxnSpPr>
          <p:spPr>
            <a:xfrm flipV="1">
              <a:off x="7696200" y="3258460"/>
              <a:ext cx="0" cy="138497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73" name="Connector: Elbow 72">
              <a:extLst>
                <a:ext uri="{FF2B5EF4-FFF2-40B4-BE49-F238E27FC236}">
                  <a16:creationId xmlns:a16="http://schemas.microsoft.com/office/drawing/2014/main" id="{63BFF1C7-D954-4BA4-AF4E-9321B3BA7B2E}"/>
                </a:ext>
              </a:extLst>
            </p:cNvPr>
            <p:cNvCxnSpPr>
              <a:cxnSpLocks/>
            </p:cNvCxnSpPr>
            <p:nvPr/>
          </p:nvCxnSpPr>
          <p:spPr>
            <a:xfrm flipV="1">
              <a:off x="725143" y="1695500"/>
              <a:ext cx="7270007" cy="1505569"/>
            </a:xfrm>
            <a:prstGeom prst="bentConnector3">
              <a:avLst>
                <a:gd name="adj1" fmla="val -49"/>
              </a:avLst>
            </a:prstGeom>
            <a:ln>
              <a:tailEnd type="none"/>
            </a:ln>
          </p:spPr>
          <p:style>
            <a:lnRef idx="3">
              <a:schemeClr val="accent5"/>
            </a:lnRef>
            <a:fillRef idx="0">
              <a:schemeClr val="accent5"/>
            </a:fillRef>
            <a:effectRef idx="2">
              <a:schemeClr val="accent5"/>
            </a:effectRef>
            <a:fontRef idx="minor">
              <a:schemeClr val="tx1"/>
            </a:fontRef>
          </p:style>
        </p:cxnSp>
        <p:cxnSp>
          <p:nvCxnSpPr>
            <p:cNvPr id="78" name="Straight Arrow Connector 77">
              <a:extLst>
                <a:ext uri="{FF2B5EF4-FFF2-40B4-BE49-F238E27FC236}">
                  <a16:creationId xmlns:a16="http://schemas.microsoft.com/office/drawing/2014/main" id="{3DBD33FC-754C-437E-8AC2-2D2DCBE0CE89}"/>
                </a:ext>
              </a:extLst>
            </p:cNvPr>
            <p:cNvCxnSpPr/>
            <p:nvPr/>
          </p:nvCxnSpPr>
          <p:spPr>
            <a:xfrm>
              <a:off x="7995150" y="1695500"/>
              <a:ext cx="0" cy="110976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84" name="Connector: Elbow 83">
              <a:extLst>
                <a:ext uri="{FF2B5EF4-FFF2-40B4-BE49-F238E27FC236}">
                  <a16:creationId xmlns:a16="http://schemas.microsoft.com/office/drawing/2014/main" id="{5F537792-2110-4877-9117-4891E242137E}"/>
                </a:ext>
              </a:extLst>
            </p:cNvPr>
            <p:cNvCxnSpPr>
              <a:cxnSpLocks/>
            </p:cNvCxnSpPr>
            <p:nvPr/>
          </p:nvCxnSpPr>
          <p:spPr>
            <a:xfrm>
              <a:off x="1171575" y="3124200"/>
              <a:ext cx="7134225" cy="1952625"/>
            </a:xfrm>
            <a:prstGeom prst="bentConnector3">
              <a:avLst>
                <a:gd name="adj1" fmla="val -67"/>
              </a:avLst>
            </a:prstGeom>
          </p:spPr>
          <p:style>
            <a:lnRef idx="3">
              <a:schemeClr val="accent5"/>
            </a:lnRef>
            <a:fillRef idx="0">
              <a:schemeClr val="accent5"/>
            </a:fillRef>
            <a:effectRef idx="2">
              <a:schemeClr val="accent5"/>
            </a:effectRef>
            <a:fontRef idx="minor">
              <a:schemeClr val="tx1"/>
            </a:fontRef>
          </p:style>
        </p:cxnSp>
        <p:cxnSp>
          <p:nvCxnSpPr>
            <p:cNvPr id="87" name="Straight Arrow Connector 86">
              <a:extLst>
                <a:ext uri="{FF2B5EF4-FFF2-40B4-BE49-F238E27FC236}">
                  <a16:creationId xmlns:a16="http://schemas.microsoft.com/office/drawing/2014/main" id="{9A442DA0-AF95-4A40-9A8B-3EB7D5DA6F8D}"/>
                </a:ext>
              </a:extLst>
            </p:cNvPr>
            <p:cNvCxnSpPr>
              <a:cxnSpLocks/>
            </p:cNvCxnSpPr>
            <p:nvPr/>
          </p:nvCxnSpPr>
          <p:spPr>
            <a:xfrm flipV="1">
              <a:off x="8305800" y="3258460"/>
              <a:ext cx="0" cy="1818365"/>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grpSp>
      <p:sp>
        <p:nvSpPr>
          <p:cNvPr id="4" name="Oval 3">
            <a:extLst>
              <a:ext uri="{FF2B5EF4-FFF2-40B4-BE49-F238E27FC236}">
                <a16:creationId xmlns:a16="http://schemas.microsoft.com/office/drawing/2014/main" id="{DD9A9C14-5FF3-4C5E-8550-526543CAC1BE}"/>
              </a:ext>
            </a:extLst>
          </p:cNvPr>
          <p:cNvSpPr/>
          <p:nvPr/>
        </p:nvSpPr>
        <p:spPr>
          <a:xfrm>
            <a:off x="4559212" y="3392027"/>
            <a:ext cx="199142" cy="19914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9FBC860-684E-4848-B404-41DE56CB170D}"/>
              </a:ext>
            </a:extLst>
          </p:cNvPr>
          <p:cNvSpPr/>
          <p:nvPr/>
        </p:nvSpPr>
        <p:spPr>
          <a:xfrm>
            <a:off x="2329204" y="2960577"/>
            <a:ext cx="199142" cy="19914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948AD7EE-92BE-4462-A5B6-36C92C871CCA}"/>
              </a:ext>
            </a:extLst>
          </p:cNvPr>
          <p:cNvSpPr txBox="1"/>
          <p:nvPr/>
        </p:nvSpPr>
        <p:spPr>
          <a:xfrm>
            <a:off x="5391699" y="2921978"/>
            <a:ext cx="1838692" cy="461665"/>
          </a:xfrm>
          <a:prstGeom prst="rect">
            <a:avLst/>
          </a:prstGeom>
          <a:noFill/>
          <a:ln>
            <a:noFill/>
          </a:ln>
        </p:spPr>
        <p:txBody>
          <a:bodyPr wrap="square" rtlCol="0">
            <a:spAutoFit/>
          </a:bodyPr>
          <a:lstStyle/>
          <a:p>
            <a:r>
              <a:rPr lang="en-US" sz="2400" dirty="0">
                <a:solidFill>
                  <a:schemeClr val="accent4"/>
                </a:solidFill>
                <a:latin typeface="Press Start 2P" panose="02000503000000000000" pitchFamily="1" charset="0"/>
              </a:rPr>
              <a:t>$88 =</a:t>
            </a:r>
          </a:p>
        </p:txBody>
      </p:sp>
    </p:spTree>
    <p:extLst>
      <p:ext uri="{BB962C8B-B14F-4D97-AF65-F5344CB8AC3E}">
        <p14:creationId xmlns:p14="http://schemas.microsoft.com/office/powerpoint/2010/main" val="3287645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1D35D6-C39C-4E11-A460-3482BAEC8DF7}"/>
              </a:ext>
            </a:extLst>
          </p:cNvPr>
          <p:cNvSpPr txBox="1"/>
          <p:nvPr/>
        </p:nvSpPr>
        <p:spPr>
          <a:xfrm>
            <a:off x="3695776" y="1503867"/>
            <a:ext cx="4372708" cy="707886"/>
          </a:xfrm>
          <a:prstGeom prst="rect">
            <a:avLst/>
          </a:prstGeom>
          <a:noFill/>
        </p:spPr>
        <p:txBody>
          <a:bodyPr wrap="square" rtlCol="0">
            <a:spAutoFit/>
          </a:bodyPr>
          <a:lstStyle/>
          <a:p>
            <a:pPr algn="ctr"/>
            <a:r>
              <a:rPr lang="en-US" sz="4000" dirty="0">
                <a:solidFill>
                  <a:schemeClr val="bg1"/>
                </a:solidFill>
                <a:latin typeface="Press Start 2P" panose="02000503000000000000" pitchFamily="1" charset="0"/>
              </a:rPr>
              <a:t>LEVEL 3</a:t>
            </a:r>
          </a:p>
        </p:txBody>
      </p:sp>
      <p:sp>
        <p:nvSpPr>
          <p:cNvPr id="3" name="TextBox 2">
            <a:extLst>
              <a:ext uri="{FF2B5EF4-FFF2-40B4-BE49-F238E27FC236}">
                <a16:creationId xmlns:a16="http://schemas.microsoft.com/office/drawing/2014/main" id="{4AD70DE8-C5AB-4E5C-A607-46120DF22C09}"/>
              </a:ext>
            </a:extLst>
          </p:cNvPr>
          <p:cNvSpPr txBox="1"/>
          <p:nvPr/>
        </p:nvSpPr>
        <p:spPr>
          <a:xfrm>
            <a:off x="3184462" y="2657900"/>
            <a:ext cx="5395337" cy="954107"/>
          </a:xfrm>
          <a:prstGeom prst="rect">
            <a:avLst/>
          </a:prstGeom>
          <a:noFill/>
        </p:spPr>
        <p:txBody>
          <a:bodyPr wrap="square" rtlCol="0">
            <a:spAutoFit/>
          </a:bodyPr>
          <a:lstStyle/>
          <a:p>
            <a:pPr algn="ctr"/>
            <a:r>
              <a:rPr lang="en-US" sz="2800" dirty="0">
                <a:solidFill>
                  <a:schemeClr val="bg1"/>
                </a:solidFill>
                <a:latin typeface="Press Start 2P" panose="02000503000000000000" pitchFamily="1" charset="0"/>
              </a:rPr>
              <a:t>MARS ROVERS</a:t>
            </a:r>
          </a:p>
          <a:p>
            <a:pPr algn="ctr"/>
            <a:r>
              <a:rPr lang="en-US" sz="2800" dirty="0">
                <a:solidFill>
                  <a:schemeClr val="bg1"/>
                </a:solidFill>
                <a:latin typeface="Press Start 2P" panose="02000503000000000000" pitchFamily="1" charset="0"/>
              </a:rPr>
              <a:t>...THE GAME!</a:t>
            </a:r>
          </a:p>
        </p:txBody>
      </p:sp>
    </p:spTree>
    <p:extLst>
      <p:ext uri="{BB962C8B-B14F-4D97-AF65-F5344CB8AC3E}">
        <p14:creationId xmlns:p14="http://schemas.microsoft.com/office/powerpoint/2010/main" val="3253996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20DF7B-E840-49C3-9EC8-E07683034010}"/>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MOS 6502 PROCESSOR</a:t>
            </a:r>
          </a:p>
        </p:txBody>
      </p:sp>
      <p:pic>
        <p:nvPicPr>
          <p:cNvPr id="7" name="Picture 6">
            <a:extLst>
              <a:ext uri="{FF2B5EF4-FFF2-40B4-BE49-F238E27FC236}">
                <a16:creationId xmlns:a16="http://schemas.microsoft.com/office/drawing/2014/main" id="{62AAD68E-E0AB-4FB6-9E80-6BA6C3C152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2737" y="1297396"/>
            <a:ext cx="3344931" cy="1215184"/>
          </a:xfrm>
          <a:prstGeom prst="rect">
            <a:avLst/>
          </a:prstGeom>
        </p:spPr>
      </p:pic>
      <p:pic>
        <p:nvPicPr>
          <p:cNvPr id="4" name="Picture 3">
            <a:extLst>
              <a:ext uri="{FF2B5EF4-FFF2-40B4-BE49-F238E27FC236}">
                <a16:creationId xmlns:a16="http://schemas.microsoft.com/office/drawing/2014/main" id="{9CFD0B78-B275-47B0-BC77-17080370C5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04928" y="790872"/>
            <a:ext cx="3488266" cy="4514226"/>
          </a:xfrm>
          <a:prstGeom prst="rect">
            <a:avLst/>
          </a:prstGeom>
        </p:spPr>
      </p:pic>
      <p:sp>
        <p:nvSpPr>
          <p:cNvPr id="8" name="TextBox 7">
            <a:extLst>
              <a:ext uri="{FF2B5EF4-FFF2-40B4-BE49-F238E27FC236}">
                <a16:creationId xmlns:a16="http://schemas.microsoft.com/office/drawing/2014/main" id="{27AE9266-6B99-43F4-B375-724D34B8E6BE}"/>
              </a:ext>
            </a:extLst>
          </p:cNvPr>
          <p:cNvSpPr txBox="1"/>
          <p:nvPr/>
        </p:nvSpPr>
        <p:spPr>
          <a:xfrm>
            <a:off x="1616253" y="3073386"/>
            <a:ext cx="2025180" cy="1477328"/>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Apple II</a:t>
            </a:r>
          </a:p>
          <a:p>
            <a:pPr marL="285750" indent="-285750">
              <a:buFont typeface="Arial" panose="020B0604020202020204" pitchFamily="34" charset="0"/>
              <a:buChar char="•"/>
            </a:pPr>
            <a:r>
              <a:rPr lang="en-US" dirty="0">
                <a:solidFill>
                  <a:schemeClr val="bg1"/>
                </a:solidFill>
              </a:rPr>
              <a:t>Atari 2600</a:t>
            </a:r>
          </a:p>
          <a:p>
            <a:pPr marL="285750" indent="-285750">
              <a:buFont typeface="Arial" panose="020B0604020202020204" pitchFamily="34" charset="0"/>
              <a:buChar char="•"/>
            </a:pPr>
            <a:r>
              <a:rPr lang="en-US" dirty="0">
                <a:solidFill>
                  <a:schemeClr val="bg1"/>
                </a:solidFill>
              </a:rPr>
              <a:t>Commodore 64</a:t>
            </a:r>
          </a:p>
          <a:p>
            <a:pPr marL="285750" indent="-285750">
              <a:buFont typeface="Arial" panose="020B0604020202020204" pitchFamily="34" charset="0"/>
              <a:buChar char="•"/>
            </a:pPr>
            <a:r>
              <a:rPr lang="en-US" dirty="0">
                <a:solidFill>
                  <a:schemeClr val="bg1"/>
                </a:solidFill>
              </a:rPr>
              <a:t>Nintendo NES</a:t>
            </a:r>
          </a:p>
          <a:p>
            <a:pPr marL="285750" indent="-285750">
              <a:buFont typeface="Arial" panose="020B0604020202020204" pitchFamily="34" charset="0"/>
              <a:buChar char="•"/>
            </a:pPr>
            <a:r>
              <a:rPr lang="en-US" dirty="0">
                <a:solidFill>
                  <a:schemeClr val="bg1"/>
                </a:solidFill>
              </a:rPr>
              <a:t>Tamagotchi</a:t>
            </a:r>
          </a:p>
        </p:txBody>
      </p:sp>
    </p:spTree>
    <p:extLst>
      <p:ext uri="{BB962C8B-B14F-4D97-AF65-F5344CB8AC3E}">
        <p14:creationId xmlns:p14="http://schemas.microsoft.com/office/powerpoint/2010/main" val="274920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3434B5-B21B-48FB-A17B-7DBD3D18D51F}"/>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COMPARISON</a:t>
            </a:r>
          </a:p>
        </p:txBody>
      </p:sp>
      <p:graphicFrame>
        <p:nvGraphicFramePr>
          <p:cNvPr id="4" name="Table 3">
            <a:extLst>
              <a:ext uri="{FF2B5EF4-FFF2-40B4-BE49-F238E27FC236}">
                <a16:creationId xmlns:a16="http://schemas.microsoft.com/office/drawing/2014/main" id="{87E4883B-00A6-4FE7-815F-607A2F16EFB7}"/>
              </a:ext>
            </a:extLst>
          </p:cNvPr>
          <p:cNvGraphicFramePr>
            <a:graphicFrameLocks noGrp="1"/>
          </p:cNvGraphicFramePr>
          <p:nvPr>
            <p:extLst>
              <p:ext uri="{D42A27DB-BD31-4B8C-83A1-F6EECF244321}">
                <p14:modId xmlns:p14="http://schemas.microsoft.com/office/powerpoint/2010/main" val="2155531737"/>
              </p:ext>
            </p:extLst>
          </p:nvPr>
        </p:nvGraphicFramePr>
        <p:xfrm>
          <a:off x="1683945" y="1160411"/>
          <a:ext cx="8120133" cy="3235960"/>
        </p:xfrm>
        <a:graphic>
          <a:graphicData uri="http://schemas.openxmlformats.org/drawingml/2006/table">
            <a:tbl>
              <a:tblPr firstRow="1" bandRow="1">
                <a:tableStyleId>{073A0DAA-6AF3-43AB-8588-CEC1D06C72B9}</a:tableStyleId>
              </a:tblPr>
              <a:tblGrid>
                <a:gridCol w="2706711">
                  <a:extLst>
                    <a:ext uri="{9D8B030D-6E8A-4147-A177-3AD203B41FA5}">
                      <a16:colId xmlns:a16="http://schemas.microsoft.com/office/drawing/2014/main" val="1761919358"/>
                    </a:ext>
                  </a:extLst>
                </a:gridCol>
                <a:gridCol w="2706711">
                  <a:extLst>
                    <a:ext uri="{9D8B030D-6E8A-4147-A177-3AD203B41FA5}">
                      <a16:colId xmlns:a16="http://schemas.microsoft.com/office/drawing/2014/main" val="3219843073"/>
                    </a:ext>
                  </a:extLst>
                </a:gridCol>
                <a:gridCol w="2706711">
                  <a:extLst>
                    <a:ext uri="{9D8B030D-6E8A-4147-A177-3AD203B41FA5}">
                      <a16:colId xmlns:a16="http://schemas.microsoft.com/office/drawing/2014/main" val="736725452"/>
                    </a:ext>
                  </a:extLst>
                </a:gridCol>
              </a:tblGrid>
              <a:tr h="370840">
                <a:tc>
                  <a:txBody>
                    <a:bodyPr/>
                    <a:lstStyle/>
                    <a:p>
                      <a:endParaRPr lang="en-US" dirty="0"/>
                    </a:p>
                  </a:txBody>
                  <a:tcPr/>
                </a:tc>
                <a:tc>
                  <a:txBody>
                    <a:bodyPr/>
                    <a:lstStyle/>
                    <a:p>
                      <a:r>
                        <a:rPr lang="en-US" dirty="0"/>
                        <a:t>MOS 6502</a:t>
                      </a:r>
                    </a:p>
                  </a:txBody>
                  <a:tcPr/>
                </a:tc>
                <a:tc>
                  <a:txBody>
                    <a:bodyPr/>
                    <a:lstStyle/>
                    <a:p>
                      <a:r>
                        <a:rPr lang="en-US" dirty="0"/>
                        <a:t>Intel Core i7-6700</a:t>
                      </a:r>
                    </a:p>
                  </a:txBody>
                  <a:tcPr/>
                </a:tc>
                <a:extLst>
                  <a:ext uri="{0D108BD9-81ED-4DB2-BD59-A6C34878D82A}">
                    <a16:rowId xmlns:a16="http://schemas.microsoft.com/office/drawing/2014/main" val="1756445727"/>
                  </a:ext>
                </a:extLst>
              </a:tr>
              <a:tr h="370840">
                <a:tc>
                  <a:txBody>
                    <a:bodyPr/>
                    <a:lstStyle/>
                    <a:p>
                      <a:r>
                        <a:rPr lang="en-US" dirty="0"/>
                        <a:t>Clock speed (ops/s)</a:t>
                      </a:r>
                    </a:p>
                  </a:txBody>
                  <a:tcPr/>
                </a:tc>
                <a:tc>
                  <a:txBody>
                    <a:bodyPr/>
                    <a:lstStyle/>
                    <a:p>
                      <a:r>
                        <a:rPr lang="en-US" dirty="0"/>
                        <a:t>1 MHz</a:t>
                      </a:r>
                    </a:p>
                  </a:txBody>
                  <a:tcPr/>
                </a:tc>
                <a:tc>
                  <a:txBody>
                    <a:bodyPr/>
                    <a:lstStyle/>
                    <a:p>
                      <a:r>
                        <a:rPr lang="en-US" dirty="0"/>
                        <a:t>3,400 MHz</a:t>
                      </a:r>
                    </a:p>
                  </a:txBody>
                  <a:tcPr/>
                </a:tc>
                <a:extLst>
                  <a:ext uri="{0D108BD9-81ED-4DB2-BD59-A6C34878D82A}">
                    <a16:rowId xmlns:a16="http://schemas.microsoft.com/office/drawing/2014/main" val="2601465371"/>
                  </a:ext>
                </a:extLst>
              </a:tr>
              <a:tr h="370840">
                <a:tc>
                  <a:txBody>
                    <a:bodyPr/>
                    <a:lstStyle/>
                    <a:p>
                      <a:r>
                        <a:rPr lang="en-US" dirty="0"/>
                        <a:t>Cores</a:t>
                      </a:r>
                    </a:p>
                  </a:txBody>
                  <a:tcPr/>
                </a:tc>
                <a:tc>
                  <a:txBody>
                    <a:bodyPr/>
                    <a:lstStyle/>
                    <a:p>
                      <a:r>
                        <a:rPr lang="en-US" dirty="0"/>
                        <a:t>1</a:t>
                      </a:r>
                    </a:p>
                  </a:txBody>
                  <a:tcPr/>
                </a:tc>
                <a:tc>
                  <a:txBody>
                    <a:bodyPr/>
                    <a:lstStyle/>
                    <a:p>
                      <a:r>
                        <a:rPr lang="en-US" dirty="0"/>
                        <a:t>4</a:t>
                      </a:r>
                    </a:p>
                  </a:txBody>
                  <a:tcPr/>
                </a:tc>
                <a:extLst>
                  <a:ext uri="{0D108BD9-81ED-4DB2-BD59-A6C34878D82A}">
                    <a16:rowId xmlns:a16="http://schemas.microsoft.com/office/drawing/2014/main" val="4139659169"/>
                  </a:ext>
                </a:extLst>
              </a:tr>
              <a:tr h="370840">
                <a:tc>
                  <a:txBody>
                    <a:bodyPr/>
                    <a:lstStyle/>
                    <a:p>
                      <a:r>
                        <a:rPr lang="en-US" dirty="0"/>
                        <a:t>Threads/core</a:t>
                      </a:r>
                    </a:p>
                  </a:txBody>
                  <a:tcPr/>
                </a:tc>
                <a:tc>
                  <a:txBody>
                    <a:bodyPr/>
                    <a:lstStyle/>
                    <a:p>
                      <a:r>
                        <a:rPr lang="en-US" dirty="0"/>
                        <a:t>1</a:t>
                      </a:r>
                    </a:p>
                  </a:txBody>
                  <a:tcPr/>
                </a:tc>
                <a:tc>
                  <a:txBody>
                    <a:bodyPr/>
                    <a:lstStyle/>
                    <a:p>
                      <a:r>
                        <a:rPr lang="en-US" dirty="0"/>
                        <a:t>8</a:t>
                      </a:r>
                    </a:p>
                  </a:txBody>
                  <a:tcPr/>
                </a:tc>
                <a:extLst>
                  <a:ext uri="{0D108BD9-81ED-4DB2-BD59-A6C34878D82A}">
                    <a16:rowId xmlns:a16="http://schemas.microsoft.com/office/drawing/2014/main" val="1874178187"/>
                  </a:ext>
                </a:extLst>
              </a:tr>
              <a:tr h="370840">
                <a:tc>
                  <a:txBody>
                    <a:bodyPr/>
                    <a:lstStyle/>
                    <a:p>
                      <a:r>
                        <a:rPr lang="en-US"/>
                        <a:t>Bit </a:t>
                      </a:r>
                      <a:r>
                        <a:rPr lang="en-US" dirty="0"/>
                        <a:t>width</a:t>
                      </a:r>
                    </a:p>
                  </a:txBody>
                  <a:tcPr/>
                </a:tc>
                <a:tc>
                  <a:txBody>
                    <a:bodyPr/>
                    <a:lstStyle/>
                    <a:p>
                      <a:r>
                        <a:rPr lang="en-US"/>
                        <a:t>8-bit </a:t>
                      </a:r>
                      <a:r>
                        <a:rPr lang="en-US" dirty="0"/>
                        <a:t>data, </a:t>
                      </a:r>
                    </a:p>
                    <a:p>
                      <a:r>
                        <a:rPr lang="en-US"/>
                        <a:t>16-bit </a:t>
                      </a:r>
                      <a:r>
                        <a:rPr lang="en-US" dirty="0"/>
                        <a:t>addresses</a:t>
                      </a:r>
                    </a:p>
                  </a:txBody>
                  <a:tcPr/>
                </a:tc>
                <a:tc>
                  <a:txBody>
                    <a:bodyPr/>
                    <a:lstStyle/>
                    <a:p>
                      <a:r>
                        <a:rPr lang="en-US"/>
                        <a:t>64-bit</a:t>
                      </a:r>
                      <a:endParaRPr lang="en-US" dirty="0"/>
                    </a:p>
                  </a:txBody>
                  <a:tcPr/>
                </a:tc>
                <a:extLst>
                  <a:ext uri="{0D108BD9-81ED-4DB2-BD59-A6C34878D82A}">
                    <a16:rowId xmlns:a16="http://schemas.microsoft.com/office/drawing/2014/main" val="2442520291"/>
                  </a:ext>
                </a:extLst>
              </a:tr>
              <a:tr h="370840">
                <a:tc>
                  <a:txBody>
                    <a:bodyPr/>
                    <a:lstStyle/>
                    <a:p>
                      <a:r>
                        <a:rPr lang="en-US"/>
                        <a:t>Max-addressable </a:t>
                      </a:r>
                      <a:r>
                        <a:rPr lang="en-US" dirty="0"/>
                        <a:t>memory</a:t>
                      </a:r>
                    </a:p>
                  </a:txBody>
                  <a:tcPr/>
                </a:tc>
                <a:tc>
                  <a:txBody>
                    <a:bodyPr/>
                    <a:lstStyle/>
                    <a:p>
                      <a:r>
                        <a:rPr lang="en-US"/>
                        <a:t>64 KB</a:t>
                      </a:r>
                      <a:endParaRPr lang="en-US" dirty="0"/>
                    </a:p>
                  </a:txBody>
                  <a:tcPr/>
                </a:tc>
                <a:tc>
                  <a:txBody>
                    <a:bodyPr/>
                    <a:lstStyle/>
                    <a:p>
                      <a:r>
                        <a:rPr lang="en-US" dirty="0"/>
                        <a:t>64 GB</a:t>
                      </a:r>
                    </a:p>
                  </a:txBody>
                  <a:tcPr/>
                </a:tc>
                <a:extLst>
                  <a:ext uri="{0D108BD9-81ED-4DB2-BD59-A6C34878D82A}">
                    <a16:rowId xmlns:a16="http://schemas.microsoft.com/office/drawing/2014/main" val="3927344602"/>
                  </a:ext>
                </a:extLst>
              </a:tr>
              <a:tr h="370840">
                <a:tc>
                  <a:txBody>
                    <a:bodyPr/>
                    <a:lstStyle/>
                    <a:p>
                      <a:r>
                        <a:rPr lang="en-US" dirty="0"/>
                        <a:t>Number of instructions</a:t>
                      </a:r>
                    </a:p>
                  </a:txBody>
                  <a:tcPr/>
                </a:tc>
                <a:tc>
                  <a:txBody>
                    <a:bodyPr/>
                    <a:lstStyle/>
                    <a:p>
                      <a:r>
                        <a:rPr lang="en-US" dirty="0"/>
                        <a:t>56</a:t>
                      </a:r>
                    </a:p>
                  </a:txBody>
                  <a:tcPr/>
                </a:tc>
                <a:tc>
                  <a:txBody>
                    <a:bodyPr/>
                    <a:lstStyle/>
                    <a:p>
                      <a:r>
                        <a:rPr lang="en-US" dirty="0"/>
                        <a:t>2,000+</a:t>
                      </a:r>
                    </a:p>
                  </a:txBody>
                  <a:tcPr/>
                </a:tc>
                <a:extLst>
                  <a:ext uri="{0D108BD9-81ED-4DB2-BD59-A6C34878D82A}">
                    <a16:rowId xmlns:a16="http://schemas.microsoft.com/office/drawing/2014/main" val="988892843"/>
                  </a:ext>
                </a:extLst>
              </a:tr>
              <a:tr h="370840">
                <a:tc>
                  <a:txBody>
                    <a:bodyPr/>
                    <a:lstStyle/>
                    <a:p>
                      <a:r>
                        <a:rPr lang="en-US" dirty="0"/>
                        <a:t>Price (today)</a:t>
                      </a:r>
                    </a:p>
                  </a:txBody>
                  <a:tcPr/>
                </a:tc>
                <a:tc>
                  <a:txBody>
                    <a:bodyPr/>
                    <a:lstStyle/>
                    <a:p>
                      <a:r>
                        <a:rPr lang="en-US" dirty="0"/>
                        <a:t>$20</a:t>
                      </a:r>
                    </a:p>
                  </a:txBody>
                  <a:tcPr/>
                </a:tc>
                <a:tc>
                  <a:txBody>
                    <a:bodyPr/>
                    <a:lstStyle/>
                    <a:p>
                      <a:r>
                        <a:rPr lang="en-US" dirty="0"/>
                        <a:t>$300</a:t>
                      </a:r>
                    </a:p>
                  </a:txBody>
                  <a:tcPr/>
                </a:tc>
                <a:extLst>
                  <a:ext uri="{0D108BD9-81ED-4DB2-BD59-A6C34878D82A}">
                    <a16:rowId xmlns:a16="http://schemas.microsoft.com/office/drawing/2014/main" val="3086675399"/>
                  </a:ext>
                </a:extLst>
              </a:tr>
            </a:tbl>
          </a:graphicData>
        </a:graphic>
      </p:graphicFrame>
    </p:spTree>
    <p:extLst>
      <p:ext uri="{BB962C8B-B14F-4D97-AF65-F5344CB8AC3E}">
        <p14:creationId xmlns:p14="http://schemas.microsoft.com/office/powerpoint/2010/main" val="2467700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20DF7B-E840-49C3-9EC8-E07683034010}"/>
              </a:ext>
            </a:extLst>
          </p:cNvPr>
          <p:cNvSpPr txBox="1"/>
          <p:nvPr/>
        </p:nvSpPr>
        <p:spPr>
          <a:xfrm>
            <a:off x="329602" y="302327"/>
            <a:ext cx="10727087" cy="523220"/>
          </a:xfrm>
          <a:prstGeom prst="rect">
            <a:avLst/>
          </a:prstGeom>
          <a:noFill/>
        </p:spPr>
        <p:txBody>
          <a:bodyPr wrap="square" rtlCol="0">
            <a:spAutoFit/>
          </a:bodyPr>
          <a:lstStyle/>
          <a:p>
            <a:r>
              <a:rPr lang="en-US" sz="2800">
                <a:solidFill>
                  <a:schemeClr val="bg1"/>
                </a:solidFill>
                <a:latin typeface="Press Start 2P" panose="02000503000000000000" pitchFamily="1" charset="0"/>
              </a:rPr>
              <a:t>ASSEMBLY </a:t>
            </a:r>
            <a:r>
              <a:rPr lang="en-US" sz="2800" dirty="0">
                <a:solidFill>
                  <a:schemeClr val="bg1"/>
                </a:solidFill>
                <a:latin typeface="Press Start 2P" panose="02000503000000000000" pitchFamily="1" charset="0"/>
              </a:rPr>
              <a:t>LANGUAGE</a:t>
            </a:r>
          </a:p>
        </p:txBody>
      </p:sp>
      <p:sp>
        <p:nvSpPr>
          <p:cNvPr id="3" name="TextBox 2">
            <a:extLst>
              <a:ext uri="{FF2B5EF4-FFF2-40B4-BE49-F238E27FC236}">
                <a16:creationId xmlns:a16="http://schemas.microsoft.com/office/drawing/2014/main" id="{541AB7D6-F9DF-417A-8E63-3E6DD5D81DB3}"/>
              </a:ext>
            </a:extLst>
          </p:cNvPr>
          <p:cNvSpPr txBox="1"/>
          <p:nvPr/>
        </p:nvSpPr>
        <p:spPr>
          <a:xfrm>
            <a:off x="329602" y="906011"/>
            <a:ext cx="10607210" cy="1477328"/>
          </a:xfrm>
          <a:prstGeom prst="rect">
            <a:avLst/>
          </a:prstGeom>
          <a:noFill/>
        </p:spPr>
        <p:txBody>
          <a:bodyPr wrap="square" rtlCol="0">
            <a:spAutoFit/>
          </a:bodyPr>
          <a:lstStyle/>
          <a:p>
            <a:r>
              <a:rPr lang="en-US" dirty="0">
                <a:solidFill>
                  <a:schemeClr val="bg1"/>
                </a:solidFill>
              </a:rPr>
              <a:t>A program written in assembly language consists of a series of instructions intended to be executed directly by the computer’s processor.</a:t>
            </a:r>
          </a:p>
          <a:p>
            <a:endParaRPr lang="en-US" dirty="0">
              <a:solidFill>
                <a:schemeClr val="bg1"/>
              </a:solidFill>
            </a:endParaRPr>
          </a:p>
          <a:p>
            <a:r>
              <a:rPr lang="en-US" dirty="0">
                <a:solidFill>
                  <a:schemeClr val="bg1"/>
                </a:solidFill>
              </a:rPr>
              <a:t>A text file containing assembly language instructions is </a:t>
            </a:r>
            <a:r>
              <a:rPr lang="en-US" b="1" dirty="0">
                <a:solidFill>
                  <a:schemeClr val="accent1"/>
                </a:solidFill>
              </a:rPr>
              <a:t>assembled</a:t>
            </a:r>
            <a:r>
              <a:rPr lang="en-US" b="1" dirty="0">
                <a:solidFill>
                  <a:schemeClr val="bg1"/>
                </a:solidFill>
              </a:rPr>
              <a:t> </a:t>
            </a:r>
            <a:r>
              <a:rPr lang="en-US" dirty="0">
                <a:solidFill>
                  <a:schemeClr val="bg1"/>
                </a:solidFill>
              </a:rPr>
              <a:t>into object files containing machine language and then </a:t>
            </a:r>
            <a:r>
              <a:rPr lang="en-US" b="1" dirty="0">
                <a:solidFill>
                  <a:schemeClr val="accent1"/>
                </a:solidFill>
              </a:rPr>
              <a:t>linked</a:t>
            </a:r>
            <a:r>
              <a:rPr lang="en-US" dirty="0">
                <a:solidFill>
                  <a:schemeClr val="bg1"/>
                </a:solidFill>
              </a:rPr>
              <a:t> into an executable program.</a:t>
            </a:r>
          </a:p>
        </p:txBody>
      </p:sp>
      <p:grpSp>
        <p:nvGrpSpPr>
          <p:cNvPr id="36" name="Group 35">
            <a:extLst>
              <a:ext uri="{FF2B5EF4-FFF2-40B4-BE49-F238E27FC236}">
                <a16:creationId xmlns:a16="http://schemas.microsoft.com/office/drawing/2014/main" id="{25ED485F-F6C5-4328-96FC-5EA3FD9508A2}"/>
              </a:ext>
            </a:extLst>
          </p:cNvPr>
          <p:cNvGrpSpPr/>
          <p:nvPr/>
        </p:nvGrpSpPr>
        <p:grpSpPr>
          <a:xfrm>
            <a:off x="931038" y="2463803"/>
            <a:ext cx="9357637" cy="2854817"/>
            <a:chOff x="150862" y="2413469"/>
            <a:chExt cx="9357637" cy="2854817"/>
          </a:xfrm>
        </p:grpSpPr>
        <p:pic>
          <p:nvPicPr>
            <p:cNvPr id="5" name="Picture 4">
              <a:extLst>
                <a:ext uri="{FF2B5EF4-FFF2-40B4-BE49-F238E27FC236}">
                  <a16:creationId xmlns:a16="http://schemas.microsoft.com/office/drawing/2014/main" id="{63B45DCD-AB1A-434B-9E63-56D0CE8F116E}"/>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30270" y="2652884"/>
              <a:ext cx="582087" cy="776116"/>
            </a:xfrm>
            <a:prstGeom prst="rect">
              <a:avLst/>
            </a:prstGeom>
          </p:spPr>
        </p:pic>
        <p:sp>
          <p:nvSpPr>
            <p:cNvPr id="7" name="TextBox 6">
              <a:extLst>
                <a:ext uri="{FF2B5EF4-FFF2-40B4-BE49-F238E27FC236}">
                  <a16:creationId xmlns:a16="http://schemas.microsoft.com/office/drawing/2014/main" id="{8E3C80C5-07F3-4FA5-BDF0-1CD5BD6D2BCF}"/>
                </a:ext>
              </a:extLst>
            </p:cNvPr>
            <p:cNvSpPr txBox="1"/>
            <p:nvPr/>
          </p:nvSpPr>
          <p:spPr>
            <a:xfrm>
              <a:off x="150862" y="3427210"/>
              <a:ext cx="1140902" cy="307777"/>
            </a:xfrm>
            <a:prstGeom prst="rect">
              <a:avLst/>
            </a:prstGeom>
            <a:noFill/>
          </p:spPr>
          <p:txBody>
            <a:bodyPr wrap="square" rtlCol="0">
              <a:spAutoFit/>
            </a:bodyPr>
            <a:lstStyle/>
            <a:p>
              <a:r>
                <a:rPr lang="en-US" sz="1400" dirty="0">
                  <a:solidFill>
                    <a:schemeClr val="bg1"/>
                  </a:solidFill>
                </a:rPr>
                <a:t>program.asm</a:t>
              </a:r>
            </a:p>
          </p:txBody>
        </p:sp>
        <p:pic>
          <p:nvPicPr>
            <p:cNvPr id="10" name="Picture 9">
              <a:extLst>
                <a:ext uri="{FF2B5EF4-FFF2-40B4-BE49-F238E27FC236}">
                  <a16:creationId xmlns:a16="http://schemas.microsoft.com/office/drawing/2014/main" id="{AFC0A05D-6E64-413E-A9B9-3ADBBF07B91A}"/>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30270" y="3958777"/>
              <a:ext cx="582087" cy="776116"/>
            </a:xfrm>
            <a:prstGeom prst="rect">
              <a:avLst/>
            </a:prstGeom>
          </p:spPr>
        </p:pic>
        <p:sp>
          <p:nvSpPr>
            <p:cNvPr id="11" name="TextBox 10">
              <a:extLst>
                <a:ext uri="{FF2B5EF4-FFF2-40B4-BE49-F238E27FC236}">
                  <a16:creationId xmlns:a16="http://schemas.microsoft.com/office/drawing/2014/main" id="{7CD284AB-4AD7-46AA-8F64-66AD79137C7B}"/>
                </a:ext>
              </a:extLst>
            </p:cNvPr>
            <p:cNvSpPr txBox="1"/>
            <p:nvPr/>
          </p:nvSpPr>
          <p:spPr>
            <a:xfrm>
              <a:off x="209585" y="4733103"/>
              <a:ext cx="1140902" cy="307777"/>
            </a:xfrm>
            <a:prstGeom prst="rect">
              <a:avLst/>
            </a:prstGeom>
            <a:noFill/>
          </p:spPr>
          <p:txBody>
            <a:bodyPr wrap="square" rtlCol="0">
              <a:spAutoFit/>
            </a:bodyPr>
            <a:lstStyle/>
            <a:p>
              <a:r>
                <a:rPr lang="en-US" sz="1400" dirty="0">
                  <a:solidFill>
                    <a:schemeClr val="bg1"/>
                  </a:solidFill>
                </a:rPr>
                <a:t>header.asm</a:t>
              </a:r>
            </a:p>
          </p:txBody>
        </p:sp>
        <p:sp>
          <p:nvSpPr>
            <p:cNvPr id="12" name="Rectangle 11">
              <a:extLst>
                <a:ext uri="{FF2B5EF4-FFF2-40B4-BE49-F238E27FC236}">
                  <a16:creationId xmlns:a16="http://schemas.microsoft.com/office/drawing/2014/main" id="{D918F0B2-BCD5-4C1B-82CB-355B8A9B0561}"/>
                </a:ext>
              </a:extLst>
            </p:cNvPr>
            <p:cNvSpPr/>
            <p:nvPr/>
          </p:nvSpPr>
          <p:spPr>
            <a:xfrm>
              <a:off x="2358831" y="2413469"/>
              <a:ext cx="1037184" cy="28548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ress Start 2P" panose="02000503000000000000" pitchFamily="1" charset="0"/>
                </a:rPr>
                <a:t>A</a:t>
              </a:r>
            </a:p>
            <a:p>
              <a:pPr algn="ctr"/>
              <a:r>
                <a:rPr lang="en-US" dirty="0">
                  <a:solidFill>
                    <a:schemeClr val="tx1"/>
                  </a:solidFill>
                  <a:latin typeface="Press Start 2P" panose="02000503000000000000" pitchFamily="1" charset="0"/>
                </a:rPr>
                <a:t>S</a:t>
              </a:r>
            </a:p>
            <a:p>
              <a:pPr algn="ctr"/>
              <a:r>
                <a:rPr lang="en-US" dirty="0">
                  <a:solidFill>
                    <a:schemeClr val="tx1"/>
                  </a:solidFill>
                  <a:latin typeface="Press Start 2P" panose="02000503000000000000" pitchFamily="1" charset="0"/>
                </a:rPr>
                <a:t>S</a:t>
              </a:r>
            </a:p>
            <a:p>
              <a:pPr algn="ctr"/>
              <a:r>
                <a:rPr lang="en-US" dirty="0">
                  <a:solidFill>
                    <a:schemeClr val="tx1"/>
                  </a:solidFill>
                  <a:latin typeface="Press Start 2P" panose="02000503000000000000" pitchFamily="1" charset="0"/>
                </a:rPr>
                <a:t>E</a:t>
              </a:r>
            </a:p>
            <a:p>
              <a:pPr algn="ctr"/>
              <a:r>
                <a:rPr lang="en-US" dirty="0">
                  <a:solidFill>
                    <a:schemeClr val="tx1"/>
                  </a:solidFill>
                  <a:latin typeface="Press Start 2P" panose="02000503000000000000" pitchFamily="1" charset="0"/>
                </a:rPr>
                <a:t>M</a:t>
              </a:r>
            </a:p>
            <a:p>
              <a:pPr algn="ctr"/>
              <a:r>
                <a:rPr lang="en-US">
                  <a:solidFill>
                    <a:schemeClr val="tx1"/>
                  </a:solidFill>
                  <a:latin typeface="Press Start 2P" panose="02000503000000000000" pitchFamily="1" charset="0"/>
                </a:rPr>
                <a:t>B</a:t>
              </a:r>
              <a:endParaRPr lang="en-US" dirty="0">
                <a:solidFill>
                  <a:schemeClr val="tx1"/>
                </a:solidFill>
                <a:latin typeface="Press Start 2P" panose="02000503000000000000" pitchFamily="1" charset="0"/>
              </a:endParaRPr>
            </a:p>
            <a:p>
              <a:pPr algn="ctr"/>
              <a:r>
                <a:rPr lang="en-US" dirty="0">
                  <a:solidFill>
                    <a:schemeClr val="tx1"/>
                  </a:solidFill>
                  <a:latin typeface="Press Start 2P" panose="02000503000000000000" pitchFamily="1" charset="0"/>
                </a:rPr>
                <a:t>L</a:t>
              </a:r>
            </a:p>
            <a:p>
              <a:pPr algn="ctr"/>
              <a:r>
                <a:rPr lang="en-US" dirty="0">
                  <a:solidFill>
                    <a:schemeClr val="tx1"/>
                  </a:solidFill>
                  <a:latin typeface="Press Start 2P" panose="02000503000000000000" pitchFamily="1" charset="0"/>
                </a:rPr>
                <a:t>E</a:t>
              </a:r>
            </a:p>
            <a:p>
              <a:pPr algn="ctr"/>
              <a:r>
                <a:rPr lang="en-US" dirty="0">
                  <a:solidFill>
                    <a:schemeClr val="tx1"/>
                  </a:solidFill>
                  <a:latin typeface="Press Start 2P" panose="02000503000000000000" pitchFamily="1" charset="0"/>
                </a:rPr>
                <a:t>R</a:t>
              </a:r>
            </a:p>
          </p:txBody>
        </p:sp>
        <p:sp>
          <p:nvSpPr>
            <p:cNvPr id="13" name="Arrow: Right 12">
              <a:extLst>
                <a:ext uri="{FF2B5EF4-FFF2-40B4-BE49-F238E27FC236}">
                  <a16:creationId xmlns:a16="http://schemas.microsoft.com/office/drawing/2014/main" id="{A52677D9-F963-40C3-BB95-F8729003F218}"/>
                </a:ext>
              </a:extLst>
            </p:cNvPr>
            <p:cNvSpPr/>
            <p:nvPr/>
          </p:nvSpPr>
          <p:spPr>
            <a:xfrm>
              <a:off x="1314629" y="4228235"/>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9CD4094F-5367-4E26-8945-85BDEBD46E6B}"/>
                </a:ext>
              </a:extLst>
            </p:cNvPr>
            <p:cNvSpPr/>
            <p:nvPr/>
          </p:nvSpPr>
          <p:spPr>
            <a:xfrm>
              <a:off x="1314629" y="2840221"/>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B59EE591-69DD-472B-842A-F92D2ABADBAB}"/>
                </a:ext>
              </a:extLst>
            </p:cNvPr>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666710" y="2530915"/>
              <a:ext cx="582087" cy="776116"/>
            </a:xfrm>
            <a:prstGeom prst="rect">
              <a:avLst/>
            </a:prstGeom>
          </p:spPr>
        </p:pic>
        <p:sp>
          <p:nvSpPr>
            <p:cNvPr id="17" name="TextBox 16">
              <a:extLst>
                <a:ext uri="{FF2B5EF4-FFF2-40B4-BE49-F238E27FC236}">
                  <a16:creationId xmlns:a16="http://schemas.microsoft.com/office/drawing/2014/main" id="{78B16B37-2AEE-4A49-B918-D007F2A240CB}"/>
                </a:ext>
              </a:extLst>
            </p:cNvPr>
            <p:cNvSpPr txBox="1"/>
            <p:nvPr/>
          </p:nvSpPr>
          <p:spPr>
            <a:xfrm>
              <a:off x="4513137" y="3288463"/>
              <a:ext cx="1140902" cy="307777"/>
            </a:xfrm>
            <a:prstGeom prst="rect">
              <a:avLst/>
            </a:prstGeom>
            <a:noFill/>
          </p:spPr>
          <p:txBody>
            <a:bodyPr wrap="square" rtlCol="0">
              <a:spAutoFit/>
            </a:bodyPr>
            <a:lstStyle/>
            <a:p>
              <a:r>
                <a:rPr lang="en-US" sz="1400" dirty="0" err="1">
                  <a:solidFill>
                    <a:schemeClr val="bg1"/>
                  </a:solidFill>
                </a:rPr>
                <a:t>program.o</a:t>
              </a:r>
              <a:endParaRPr lang="en-US" sz="1400" dirty="0">
                <a:solidFill>
                  <a:schemeClr val="bg1"/>
                </a:solidFill>
              </a:endParaRPr>
            </a:p>
          </p:txBody>
        </p:sp>
        <p:pic>
          <p:nvPicPr>
            <p:cNvPr id="19" name="Picture 18">
              <a:extLst>
                <a:ext uri="{FF2B5EF4-FFF2-40B4-BE49-F238E27FC236}">
                  <a16:creationId xmlns:a16="http://schemas.microsoft.com/office/drawing/2014/main" id="{0A0F786C-C8AB-40E7-9634-07D3706C3CBC}"/>
                </a:ext>
              </a:extLst>
            </p:cNvPr>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691877" y="3920698"/>
              <a:ext cx="582087" cy="776116"/>
            </a:xfrm>
            <a:prstGeom prst="rect">
              <a:avLst/>
            </a:prstGeom>
          </p:spPr>
        </p:pic>
        <p:sp>
          <p:nvSpPr>
            <p:cNvPr id="20" name="TextBox 19">
              <a:extLst>
                <a:ext uri="{FF2B5EF4-FFF2-40B4-BE49-F238E27FC236}">
                  <a16:creationId xmlns:a16="http://schemas.microsoft.com/office/drawing/2014/main" id="{58F64033-9340-4854-97A1-9398306C6FA2}"/>
                </a:ext>
              </a:extLst>
            </p:cNvPr>
            <p:cNvSpPr txBox="1"/>
            <p:nvPr/>
          </p:nvSpPr>
          <p:spPr>
            <a:xfrm>
              <a:off x="4588638" y="4678246"/>
              <a:ext cx="1140902" cy="307777"/>
            </a:xfrm>
            <a:prstGeom prst="rect">
              <a:avLst/>
            </a:prstGeom>
            <a:noFill/>
          </p:spPr>
          <p:txBody>
            <a:bodyPr wrap="square" rtlCol="0">
              <a:spAutoFit/>
            </a:bodyPr>
            <a:lstStyle/>
            <a:p>
              <a:r>
                <a:rPr lang="en-US" sz="1400" dirty="0" err="1">
                  <a:solidFill>
                    <a:schemeClr val="bg1"/>
                  </a:solidFill>
                </a:rPr>
                <a:t>header.o</a:t>
              </a:r>
              <a:endParaRPr lang="en-US" sz="1400" dirty="0">
                <a:solidFill>
                  <a:schemeClr val="bg1"/>
                </a:solidFill>
              </a:endParaRPr>
            </a:p>
          </p:txBody>
        </p:sp>
        <p:sp>
          <p:nvSpPr>
            <p:cNvPr id="24" name="Arrow: Right 23">
              <a:extLst>
                <a:ext uri="{FF2B5EF4-FFF2-40B4-BE49-F238E27FC236}">
                  <a16:creationId xmlns:a16="http://schemas.microsoft.com/office/drawing/2014/main" id="{6A067FF2-B947-4549-A6B8-9928C5FCC934}"/>
                </a:ext>
              </a:extLst>
            </p:cNvPr>
            <p:cNvSpPr/>
            <p:nvPr/>
          </p:nvSpPr>
          <p:spPr>
            <a:xfrm>
              <a:off x="3607958" y="4195120"/>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A678BB64-350A-45CD-828D-AD7EE157ADC7}"/>
                </a:ext>
              </a:extLst>
            </p:cNvPr>
            <p:cNvSpPr/>
            <p:nvPr/>
          </p:nvSpPr>
          <p:spPr>
            <a:xfrm>
              <a:off x="3607958" y="2807106"/>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4F62A50-B56B-41D7-A2D9-6EA5844CAEDA}"/>
                </a:ext>
              </a:extLst>
            </p:cNvPr>
            <p:cNvSpPr/>
            <p:nvPr/>
          </p:nvSpPr>
          <p:spPr>
            <a:xfrm>
              <a:off x="5614623" y="3243633"/>
              <a:ext cx="1694577" cy="65124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solidFill>
                    <a:schemeClr val="tx1"/>
                  </a:solidFill>
                  <a:latin typeface="Press Start 2P" panose="02000503000000000000" pitchFamily="1" charset="0"/>
                </a:rPr>
                <a:t>LINKER</a:t>
              </a:r>
            </a:p>
          </p:txBody>
        </p:sp>
        <p:sp>
          <p:nvSpPr>
            <p:cNvPr id="29" name="Arrow: Bent-Up 28">
              <a:extLst>
                <a:ext uri="{FF2B5EF4-FFF2-40B4-BE49-F238E27FC236}">
                  <a16:creationId xmlns:a16="http://schemas.microsoft.com/office/drawing/2014/main" id="{058997D5-A15E-4BA0-A57B-8D6DD01274BF}"/>
                </a:ext>
              </a:extLst>
            </p:cNvPr>
            <p:cNvSpPr/>
            <p:nvPr/>
          </p:nvSpPr>
          <p:spPr>
            <a:xfrm>
              <a:off x="5431354" y="3990891"/>
              <a:ext cx="1140902" cy="605722"/>
            </a:xfrm>
            <a:prstGeom prst="bentUpArrow">
              <a:avLst/>
            </a:prstGeom>
            <a:solidFill>
              <a:schemeClr val="tx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Bent-Up 29">
              <a:extLst>
                <a:ext uri="{FF2B5EF4-FFF2-40B4-BE49-F238E27FC236}">
                  <a16:creationId xmlns:a16="http://schemas.microsoft.com/office/drawing/2014/main" id="{A97A79D4-6C5F-42A8-AA7A-615F87441906}"/>
                </a:ext>
              </a:extLst>
            </p:cNvPr>
            <p:cNvSpPr/>
            <p:nvPr/>
          </p:nvSpPr>
          <p:spPr>
            <a:xfrm rot="10800000" flipH="1">
              <a:off x="5435094" y="2555567"/>
              <a:ext cx="1137162" cy="620104"/>
            </a:xfrm>
            <a:prstGeom prst="bentUpArrow">
              <a:avLst/>
            </a:prstGeom>
            <a:solidFill>
              <a:schemeClr val="tx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EA4FD797-D40C-46DC-BF4A-D57BEB22A196}"/>
                </a:ext>
              </a:extLst>
            </p:cNvPr>
            <p:cNvSpPr/>
            <p:nvPr/>
          </p:nvSpPr>
          <p:spPr>
            <a:xfrm>
              <a:off x="7444808" y="3334671"/>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189EE469-4BC1-40B7-AAB2-71773FC3F18E}"/>
                </a:ext>
              </a:extLst>
            </p:cNvPr>
            <p:cNvSpPr txBox="1"/>
            <p:nvPr/>
          </p:nvSpPr>
          <p:spPr>
            <a:xfrm>
              <a:off x="8367597" y="3900580"/>
              <a:ext cx="1140902" cy="307777"/>
            </a:xfrm>
            <a:prstGeom prst="rect">
              <a:avLst/>
            </a:prstGeom>
            <a:noFill/>
          </p:spPr>
          <p:txBody>
            <a:bodyPr wrap="square" rtlCol="0">
              <a:spAutoFit/>
            </a:bodyPr>
            <a:lstStyle/>
            <a:p>
              <a:r>
                <a:rPr lang="en-US" sz="1400" dirty="0">
                  <a:solidFill>
                    <a:schemeClr val="bg1"/>
                  </a:solidFill>
                </a:rPr>
                <a:t>program.exe</a:t>
              </a:r>
            </a:p>
          </p:txBody>
        </p:sp>
        <p:pic>
          <p:nvPicPr>
            <p:cNvPr id="34" name="Picture 33">
              <a:extLst>
                <a:ext uri="{FF2B5EF4-FFF2-40B4-BE49-F238E27FC236}">
                  <a16:creationId xmlns:a16="http://schemas.microsoft.com/office/drawing/2014/main" id="{3ACE12CD-F223-40A5-8C63-351517B11AB6}"/>
                </a:ext>
              </a:extLst>
            </p:cNvPr>
            <p:cNvPicPr>
              <a:picLocks noChangeAspect="1"/>
            </p:cNvPicPr>
            <p:nvPr/>
          </p:nvPicPr>
          <p:blipFill>
            <a:blip r:embed="rId5" cstate="print">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478979" y="3205612"/>
              <a:ext cx="834316" cy="692240"/>
            </a:xfrm>
            <a:prstGeom prst="rect">
              <a:avLst/>
            </a:prstGeom>
          </p:spPr>
        </p:pic>
      </p:grpSp>
    </p:spTree>
    <p:extLst>
      <p:ext uri="{BB962C8B-B14F-4D97-AF65-F5344CB8AC3E}">
        <p14:creationId xmlns:p14="http://schemas.microsoft.com/office/powerpoint/2010/main" val="1049378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20DF7B-E840-49C3-9EC8-E07683034010}"/>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MACHINE LANGUAGE</a:t>
            </a:r>
          </a:p>
        </p:txBody>
      </p:sp>
      <p:sp>
        <p:nvSpPr>
          <p:cNvPr id="3" name="TextBox 2">
            <a:extLst>
              <a:ext uri="{FF2B5EF4-FFF2-40B4-BE49-F238E27FC236}">
                <a16:creationId xmlns:a16="http://schemas.microsoft.com/office/drawing/2014/main" id="{541AB7D6-F9DF-417A-8E63-3E6DD5D81DB3}"/>
              </a:ext>
            </a:extLst>
          </p:cNvPr>
          <p:cNvSpPr txBox="1"/>
          <p:nvPr/>
        </p:nvSpPr>
        <p:spPr>
          <a:xfrm>
            <a:off x="329602" y="906011"/>
            <a:ext cx="10607210" cy="646331"/>
          </a:xfrm>
          <a:prstGeom prst="rect">
            <a:avLst/>
          </a:prstGeom>
          <a:noFill/>
        </p:spPr>
        <p:txBody>
          <a:bodyPr wrap="square" rtlCol="0">
            <a:spAutoFit/>
          </a:bodyPr>
          <a:lstStyle/>
          <a:p>
            <a:r>
              <a:rPr lang="en-US">
                <a:solidFill>
                  <a:schemeClr val="bg1"/>
                </a:solidFill>
              </a:rPr>
              <a:t>Assembly </a:t>
            </a:r>
            <a:r>
              <a:rPr lang="en-US" dirty="0">
                <a:solidFill>
                  <a:schemeClr val="bg1"/>
                </a:solidFill>
              </a:rPr>
              <a:t>language is composed of </a:t>
            </a:r>
            <a:r>
              <a:rPr lang="en-US" b="1" dirty="0">
                <a:solidFill>
                  <a:schemeClr val="bg1"/>
                </a:solidFill>
              </a:rPr>
              <a:t>opcodes </a:t>
            </a:r>
            <a:r>
              <a:rPr lang="en-US" dirty="0">
                <a:solidFill>
                  <a:schemeClr val="bg1"/>
                </a:solidFill>
              </a:rPr>
              <a:t>and </a:t>
            </a:r>
            <a:r>
              <a:rPr lang="en-US" b="1" dirty="0">
                <a:solidFill>
                  <a:schemeClr val="bg1"/>
                </a:solidFill>
              </a:rPr>
              <a:t>operands</a:t>
            </a:r>
            <a:r>
              <a:rPr lang="en-US" dirty="0">
                <a:solidFill>
                  <a:schemeClr val="bg1"/>
                </a:solidFill>
              </a:rPr>
              <a:t>, mnemonics for machine language. There is usually a 1 to 1 </a:t>
            </a:r>
            <a:r>
              <a:rPr lang="en-US">
                <a:solidFill>
                  <a:schemeClr val="bg1"/>
                </a:solidFill>
              </a:rPr>
              <a:t>correspondence between assembly </a:t>
            </a:r>
            <a:r>
              <a:rPr lang="en-US" dirty="0">
                <a:solidFill>
                  <a:schemeClr val="bg1"/>
                </a:solidFill>
              </a:rPr>
              <a:t>and machine language.</a:t>
            </a:r>
          </a:p>
        </p:txBody>
      </p:sp>
      <p:sp>
        <p:nvSpPr>
          <p:cNvPr id="6" name="TextBox 5">
            <a:extLst>
              <a:ext uri="{FF2B5EF4-FFF2-40B4-BE49-F238E27FC236}">
                <a16:creationId xmlns:a16="http://schemas.microsoft.com/office/drawing/2014/main" id="{41E0B7E5-FCD4-4409-ADE3-723C1C775541}"/>
              </a:ext>
            </a:extLst>
          </p:cNvPr>
          <p:cNvSpPr txBox="1"/>
          <p:nvPr/>
        </p:nvSpPr>
        <p:spPr>
          <a:xfrm>
            <a:off x="2349949" y="4416147"/>
            <a:ext cx="1727636" cy="307777"/>
          </a:xfrm>
          <a:prstGeom prst="rect">
            <a:avLst/>
          </a:prstGeom>
          <a:noFill/>
        </p:spPr>
        <p:style>
          <a:lnRef idx="2">
            <a:schemeClr val="accent5"/>
          </a:lnRef>
          <a:fillRef idx="1">
            <a:schemeClr val="lt1"/>
          </a:fillRef>
          <a:effectRef idx="0">
            <a:schemeClr val="accent5"/>
          </a:effectRef>
          <a:fontRef idx="minor">
            <a:schemeClr val="dk1"/>
          </a:fontRef>
        </p:style>
        <p:txBody>
          <a:bodyPr wrap="square" rtlCol="0" anchor="ctr">
            <a:spAutoFit/>
          </a:bodyPr>
          <a:lstStyle/>
          <a:p>
            <a:pPr algn="ctr"/>
            <a:r>
              <a:rPr lang="en-US" sz="1400" b="1">
                <a:solidFill>
                  <a:schemeClr val="bg1"/>
                </a:solidFill>
              </a:rPr>
              <a:t>6502 Assembly</a:t>
            </a:r>
            <a:endParaRPr lang="en-US" sz="1400" b="1" dirty="0">
              <a:solidFill>
                <a:schemeClr val="bg1"/>
              </a:solidFill>
            </a:endParaRPr>
          </a:p>
        </p:txBody>
      </p:sp>
      <p:sp>
        <p:nvSpPr>
          <p:cNvPr id="4" name="TextBox 3">
            <a:extLst>
              <a:ext uri="{FF2B5EF4-FFF2-40B4-BE49-F238E27FC236}">
                <a16:creationId xmlns:a16="http://schemas.microsoft.com/office/drawing/2014/main" id="{4A72151C-BACE-4B37-85F9-2681DAAA2089}"/>
              </a:ext>
            </a:extLst>
          </p:cNvPr>
          <p:cNvSpPr txBox="1"/>
          <p:nvPr/>
        </p:nvSpPr>
        <p:spPr>
          <a:xfrm>
            <a:off x="1810748" y="2157564"/>
            <a:ext cx="3140309" cy="2123658"/>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LDA $0400</a:t>
            </a:r>
          </a:p>
          <a:p>
            <a:r>
              <a:rPr lang="en-US" sz="2200" dirty="0">
                <a:solidFill>
                  <a:schemeClr val="bg1"/>
                </a:solidFill>
                <a:latin typeface="Press Start 2P" panose="02000503000000000000" pitchFamily="1" charset="0"/>
              </a:rPr>
              <a:t>CMP #$64</a:t>
            </a:r>
          </a:p>
          <a:p>
            <a:r>
              <a:rPr lang="en-US" sz="2200" dirty="0">
                <a:solidFill>
                  <a:schemeClr val="bg1"/>
                </a:solidFill>
                <a:latin typeface="Press Start 2P" panose="02000503000000000000" pitchFamily="1" charset="0"/>
              </a:rPr>
              <a:t>BNE $8010</a:t>
            </a:r>
          </a:p>
          <a:p>
            <a:r>
              <a:rPr lang="en-US" sz="2200" dirty="0">
                <a:solidFill>
                  <a:schemeClr val="bg1"/>
                </a:solidFill>
                <a:latin typeface="Press Start 2P" panose="02000503000000000000" pitchFamily="1" charset="0"/>
              </a:rPr>
              <a:t>INC $0410</a:t>
            </a:r>
          </a:p>
          <a:p>
            <a:r>
              <a:rPr lang="en-US" sz="2200" dirty="0">
                <a:solidFill>
                  <a:schemeClr val="bg1"/>
                </a:solidFill>
                <a:latin typeface="Press Start 2P" panose="02000503000000000000" pitchFamily="1" charset="0"/>
              </a:rPr>
              <a:t>LDA #$00</a:t>
            </a:r>
          </a:p>
          <a:p>
            <a:r>
              <a:rPr lang="en-US" sz="2200" dirty="0">
                <a:solidFill>
                  <a:schemeClr val="bg1"/>
                </a:solidFill>
                <a:latin typeface="Press Start 2P" panose="02000503000000000000" pitchFamily="1" charset="0"/>
              </a:rPr>
              <a:t>STA $0400</a:t>
            </a:r>
          </a:p>
        </p:txBody>
      </p:sp>
      <p:sp>
        <p:nvSpPr>
          <p:cNvPr id="8" name="Arrow: Right 7">
            <a:extLst>
              <a:ext uri="{FF2B5EF4-FFF2-40B4-BE49-F238E27FC236}">
                <a16:creationId xmlns:a16="http://schemas.microsoft.com/office/drawing/2014/main" id="{A68B3960-CB17-4A3C-8524-FFB903358AED}"/>
              </a:ext>
            </a:extLst>
          </p:cNvPr>
          <p:cNvSpPr/>
          <p:nvPr/>
        </p:nvSpPr>
        <p:spPr>
          <a:xfrm>
            <a:off x="4916553" y="2872007"/>
            <a:ext cx="1498562" cy="769296"/>
          </a:xfrm>
          <a:prstGeom prst="rightArrow">
            <a:avLst>
              <a:gd name="adj1" fmla="val 50000"/>
              <a:gd name="adj2" fmla="val 76700"/>
            </a:avLst>
          </a:prstGeom>
          <a:solidFill>
            <a:schemeClr val="tx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AEC13D31-A87C-452E-ADC2-E4468EE3EBAE}"/>
              </a:ext>
            </a:extLst>
          </p:cNvPr>
          <p:cNvSpPr txBox="1"/>
          <p:nvPr/>
        </p:nvSpPr>
        <p:spPr>
          <a:xfrm>
            <a:off x="6676551" y="2208787"/>
            <a:ext cx="3140309" cy="2123658"/>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AD 00 04</a:t>
            </a:r>
          </a:p>
          <a:p>
            <a:r>
              <a:rPr lang="en-US" sz="2200" dirty="0">
                <a:solidFill>
                  <a:schemeClr val="bg1"/>
                </a:solidFill>
                <a:latin typeface="Press Start 2P" panose="02000503000000000000" pitchFamily="1" charset="0"/>
              </a:rPr>
              <a:t>C9 64</a:t>
            </a:r>
          </a:p>
          <a:p>
            <a:r>
              <a:rPr lang="en-US" sz="2200" dirty="0">
                <a:solidFill>
                  <a:schemeClr val="bg1"/>
                </a:solidFill>
                <a:latin typeface="Press Start 2P" panose="02000503000000000000" pitchFamily="1" charset="0"/>
              </a:rPr>
              <a:t>D0 08</a:t>
            </a:r>
          </a:p>
          <a:p>
            <a:r>
              <a:rPr lang="en-US" sz="2200" dirty="0">
                <a:solidFill>
                  <a:schemeClr val="bg1"/>
                </a:solidFill>
                <a:latin typeface="Press Start 2P" panose="02000503000000000000" pitchFamily="1" charset="0"/>
              </a:rPr>
              <a:t>EE 10 04</a:t>
            </a:r>
          </a:p>
          <a:p>
            <a:r>
              <a:rPr lang="en-US" sz="2200" dirty="0">
                <a:solidFill>
                  <a:schemeClr val="bg1"/>
                </a:solidFill>
                <a:latin typeface="Press Start 2P" panose="02000503000000000000" pitchFamily="1" charset="0"/>
              </a:rPr>
              <a:t>A9 00</a:t>
            </a:r>
          </a:p>
          <a:p>
            <a:r>
              <a:rPr lang="en-US" sz="2200" dirty="0">
                <a:solidFill>
                  <a:schemeClr val="bg1"/>
                </a:solidFill>
                <a:latin typeface="Press Start 2P" panose="02000503000000000000" pitchFamily="1" charset="0"/>
              </a:rPr>
              <a:t>8D 00 04</a:t>
            </a:r>
          </a:p>
        </p:txBody>
      </p:sp>
      <p:sp>
        <p:nvSpPr>
          <p:cNvPr id="35" name="TextBox 34">
            <a:extLst>
              <a:ext uri="{FF2B5EF4-FFF2-40B4-BE49-F238E27FC236}">
                <a16:creationId xmlns:a16="http://schemas.microsoft.com/office/drawing/2014/main" id="{9A3D775A-5E53-408A-AE79-B1A30B4CAFD7}"/>
              </a:ext>
            </a:extLst>
          </p:cNvPr>
          <p:cNvSpPr txBox="1"/>
          <p:nvPr/>
        </p:nvSpPr>
        <p:spPr>
          <a:xfrm>
            <a:off x="1802122" y="1726676"/>
            <a:ext cx="956847" cy="307777"/>
          </a:xfrm>
          <a:prstGeom prst="rect">
            <a:avLst/>
          </a:prstGeom>
          <a:noFill/>
        </p:spPr>
        <p:txBody>
          <a:bodyPr wrap="square" rtlCol="0">
            <a:spAutoFit/>
          </a:bodyPr>
          <a:lstStyle/>
          <a:p>
            <a:pPr algn="ctr"/>
            <a:r>
              <a:rPr lang="en-US" sz="1400" b="1" dirty="0">
                <a:solidFill>
                  <a:schemeClr val="bg1"/>
                </a:solidFill>
              </a:rPr>
              <a:t>Opcodes</a:t>
            </a:r>
          </a:p>
        </p:txBody>
      </p:sp>
      <p:sp>
        <p:nvSpPr>
          <p:cNvPr id="37" name="TextBox 36">
            <a:extLst>
              <a:ext uri="{FF2B5EF4-FFF2-40B4-BE49-F238E27FC236}">
                <a16:creationId xmlns:a16="http://schemas.microsoft.com/office/drawing/2014/main" id="{0A70F90C-87E4-4863-9B37-5ED80BCA17B2}"/>
              </a:ext>
            </a:extLst>
          </p:cNvPr>
          <p:cNvSpPr txBox="1"/>
          <p:nvPr/>
        </p:nvSpPr>
        <p:spPr>
          <a:xfrm>
            <a:off x="6557294" y="1726675"/>
            <a:ext cx="956847" cy="307777"/>
          </a:xfrm>
          <a:prstGeom prst="rect">
            <a:avLst/>
          </a:prstGeom>
          <a:noFill/>
        </p:spPr>
        <p:txBody>
          <a:bodyPr wrap="square" rtlCol="0">
            <a:spAutoFit/>
          </a:bodyPr>
          <a:lstStyle/>
          <a:p>
            <a:pPr algn="ctr"/>
            <a:r>
              <a:rPr lang="en-US" sz="1400" b="1" dirty="0">
                <a:solidFill>
                  <a:schemeClr val="bg1"/>
                </a:solidFill>
              </a:rPr>
              <a:t>Opcodes</a:t>
            </a:r>
          </a:p>
        </p:txBody>
      </p:sp>
      <p:sp>
        <p:nvSpPr>
          <p:cNvPr id="38" name="TextBox 37">
            <a:extLst>
              <a:ext uri="{FF2B5EF4-FFF2-40B4-BE49-F238E27FC236}">
                <a16:creationId xmlns:a16="http://schemas.microsoft.com/office/drawing/2014/main" id="{DF15C259-2687-42B5-A638-4E66A0C02F62}"/>
              </a:ext>
            </a:extLst>
          </p:cNvPr>
          <p:cNvSpPr txBox="1"/>
          <p:nvPr/>
        </p:nvSpPr>
        <p:spPr>
          <a:xfrm>
            <a:off x="3179639" y="1726674"/>
            <a:ext cx="956847" cy="307777"/>
          </a:xfrm>
          <a:prstGeom prst="rect">
            <a:avLst/>
          </a:prstGeom>
          <a:noFill/>
        </p:spPr>
        <p:txBody>
          <a:bodyPr wrap="square" rtlCol="0">
            <a:spAutoFit/>
          </a:bodyPr>
          <a:lstStyle/>
          <a:p>
            <a:pPr algn="ctr"/>
            <a:r>
              <a:rPr lang="en-US" sz="1400" b="1" dirty="0">
                <a:solidFill>
                  <a:schemeClr val="bg1"/>
                </a:solidFill>
              </a:rPr>
              <a:t>Operands</a:t>
            </a:r>
          </a:p>
        </p:txBody>
      </p:sp>
      <p:sp>
        <p:nvSpPr>
          <p:cNvPr id="39" name="TextBox 38">
            <a:extLst>
              <a:ext uri="{FF2B5EF4-FFF2-40B4-BE49-F238E27FC236}">
                <a16:creationId xmlns:a16="http://schemas.microsoft.com/office/drawing/2014/main" id="{C652430B-4489-4D77-ADD4-EA6B583604E6}"/>
              </a:ext>
            </a:extLst>
          </p:cNvPr>
          <p:cNvSpPr txBox="1"/>
          <p:nvPr/>
        </p:nvSpPr>
        <p:spPr>
          <a:xfrm>
            <a:off x="7768281" y="1726674"/>
            <a:ext cx="956847" cy="307777"/>
          </a:xfrm>
          <a:prstGeom prst="rect">
            <a:avLst/>
          </a:prstGeom>
          <a:noFill/>
        </p:spPr>
        <p:txBody>
          <a:bodyPr wrap="square" rtlCol="0">
            <a:spAutoFit/>
          </a:bodyPr>
          <a:lstStyle/>
          <a:p>
            <a:pPr algn="ctr"/>
            <a:r>
              <a:rPr lang="en-US" sz="1400" b="1" dirty="0">
                <a:solidFill>
                  <a:schemeClr val="bg1"/>
                </a:solidFill>
              </a:rPr>
              <a:t>Operands</a:t>
            </a:r>
          </a:p>
        </p:txBody>
      </p:sp>
      <p:sp>
        <p:nvSpPr>
          <p:cNvPr id="16" name="TextBox 15">
            <a:extLst>
              <a:ext uri="{FF2B5EF4-FFF2-40B4-BE49-F238E27FC236}">
                <a16:creationId xmlns:a16="http://schemas.microsoft.com/office/drawing/2014/main" id="{77A491D5-1111-4C10-8558-A5AE088B0DAF}"/>
              </a:ext>
            </a:extLst>
          </p:cNvPr>
          <p:cNvSpPr txBox="1"/>
          <p:nvPr/>
        </p:nvSpPr>
        <p:spPr>
          <a:xfrm>
            <a:off x="7006626" y="4416146"/>
            <a:ext cx="1727636" cy="307777"/>
          </a:xfrm>
          <a:prstGeom prst="rect">
            <a:avLst/>
          </a:prstGeom>
          <a:noFill/>
        </p:spPr>
        <p:style>
          <a:lnRef idx="2">
            <a:schemeClr val="accent5"/>
          </a:lnRef>
          <a:fillRef idx="1">
            <a:schemeClr val="lt1"/>
          </a:fillRef>
          <a:effectRef idx="0">
            <a:schemeClr val="accent5"/>
          </a:effectRef>
          <a:fontRef idx="minor">
            <a:schemeClr val="dk1"/>
          </a:fontRef>
        </p:style>
        <p:txBody>
          <a:bodyPr wrap="square" rtlCol="0" anchor="ctr">
            <a:spAutoFit/>
          </a:bodyPr>
          <a:lstStyle/>
          <a:p>
            <a:pPr algn="ctr"/>
            <a:r>
              <a:rPr lang="en-US" sz="1400" b="1" dirty="0">
                <a:solidFill>
                  <a:schemeClr val="bg1"/>
                </a:solidFill>
              </a:rPr>
              <a:t>6502 Machine</a:t>
            </a:r>
          </a:p>
        </p:txBody>
      </p:sp>
    </p:spTree>
    <p:extLst>
      <p:ext uri="{BB962C8B-B14F-4D97-AF65-F5344CB8AC3E}">
        <p14:creationId xmlns:p14="http://schemas.microsoft.com/office/powerpoint/2010/main" val="2001970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5B2982-1814-4A6B-A2E0-229678B9E0D7}"/>
              </a:ext>
            </a:extLst>
          </p:cNvPr>
          <p:cNvSpPr txBox="1"/>
          <p:nvPr/>
        </p:nvSpPr>
        <p:spPr>
          <a:xfrm>
            <a:off x="1810748" y="2157564"/>
            <a:ext cx="3140309" cy="2123658"/>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LDA </a:t>
            </a:r>
            <a:r>
              <a:rPr lang="en-US" sz="2200" dirty="0">
                <a:solidFill>
                  <a:schemeClr val="accent6"/>
                </a:solidFill>
                <a:latin typeface="Press Start 2P" panose="02000503000000000000" pitchFamily="1" charset="0"/>
              </a:rPr>
              <a:t>$</a:t>
            </a:r>
            <a:r>
              <a:rPr lang="en-US" sz="2200" dirty="0">
                <a:solidFill>
                  <a:schemeClr val="bg1"/>
                </a:solidFill>
                <a:latin typeface="Press Start 2P" panose="02000503000000000000" pitchFamily="1" charset="0"/>
              </a:rPr>
              <a:t>0400</a:t>
            </a:r>
          </a:p>
          <a:p>
            <a:r>
              <a:rPr lang="en-US" sz="2200" dirty="0">
                <a:solidFill>
                  <a:schemeClr val="bg1"/>
                </a:solidFill>
                <a:latin typeface="Press Start 2P" panose="02000503000000000000" pitchFamily="1" charset="0"/>
              </a:rPr>
              <a:t>CMP </a:t>
            </a:r>
            <a:r>
              <a:rPr lang="en-US" sz="2200" dirty="0">
                <a:solidFill>
                  <a:schemeClr val="accent2"/>
                </a:solidFill>
                <a:latin typeface="Press Start 2P" panose="02000503000000000000" pitchFamily="1" charset="0"/>
              </a:rPr>
              <a:t>#</a:t>
            </a:r>
            <a:r>
              <a:rPr lang="en-US" sz="2200" dirty="0">
                <a:solidFill>
                  <a:schemeClr val="accent6"/>
                </a:solidFill>
                <a:latin typeface="Press Start 2P" panose="02000503000000000000" pitchFamily="1" charset="0"/>
              </a:rPr>
              <a:t>$</a:t>
            </a:r>
            <a:r>
              <a:rPr lang="en-US" sz="2200" dirty="0">
                <a:solidFill>
                  <a:schemeClr val="bg1"/>
                </a:solidFill>
                <a:latin typeface="Press Start 2P" panose="02000503000000000000" pitchFamily="1" charset="0"/>
              </a:rPr>
              <a:t>64</a:t>
            </a:r>
          </a:p>
          <a:p>
            <a:r>
              <a:rPr lang="en-US" sz="2200" dirty="0">
                <a:solidFill>
                  <a:schemeClr val="bg1"/>
                </a:solidFill>
                <a:latin typeface="Press Start 2P" panose="02000503000000000000" pitchFamily="1" charset="0"/>
              </a:rPr>
              <a:t>BNE </a:t>
            </a:r>
            <a:r>
              <a:rPr lang="en-US" sz="2200" dirty="0">
                <a:solidFill>
                  <a:schemeClr val="accent6"/>
                </a:solidFill>
                <a:latin typeface="Press Start 2P" panose="02000503000000000000" pitchFamily="1" charset="0"/>
              </a:rPr>
              <a:t>$</a:t>
            </a:r>
            <a:r>
              <a:rPr lang="en-US" sz="2200" dirty="0">
                <a:solidFill>
                  <a:schemeClr val="bg1"/>
                </a:solidFill>
                <a:latin typeface="Press Start 2P" panose="02000503000000000000" pitchFamily="1" charset="0"/>
              </a:rPr>
              <a:t>8010</a:t>
            </a:r>
          </a:p>
          <a:p>
            <a:r>
              <a:rPr lang="en-US" sz="2200" dirty="0">
                <a:solidFill>
                  <a:schemeClr val="bg1"/>
                </a:solidFill>
                <a:latin typeface="Press Start 2P" panose="02000503000000000000" pitchFamily="1" charset="0"/>
              </a:rPr>
              <a:t>INC </a:t>
            </a:r>
            <a:r>
              <a:rPr lang="en-US" sz="2200" dirty="0">
                <a:solidFill>
                  <a:schemeClr val="accent6"/>
                </a:solidFill>
                <a:latin typeface="Press Start 2P" panose="02000503000000000000" pitchFamily="1" charset="0"/>
              </a:rPr>
              <a:t>$</a:t>
            </a:r>
            <a:r>
              <a:rPr lang="en-US" sz="2200" dirty="0">
                <a:solidFill>
                  <a:schemeClr val="bg1"/>
                </a:solidFill>
                <a:latin typeface="Press Start 2P" panose="02000503000000000000" pitchFamily="1" charset="0"/>
              </a:rPr>
              <a:t>0410</a:t>
            </a:r>
          </a:p>
          <a:p>
            <a:r>
              <a:rPr lang="en-US" sz="2200" dirty="0">
                <a:solidFill>
                  <a:schemeClr val="bg1"/>
                </a:solidFill>
                <a:latin typeface="Press Start 2P" panose="02000503000000000000" pitchFamily="1" charset="0"/>
              </a:rPr>
              <a:t>LDA </a:t>
            </a:r>
            <a:r>
              <a:rPr lang="en-US" sz="2200" dirty="0">
                <a:solidFill>
                  <a:schemeClr val="accent2"/>
                </a:solidFill>
                <a:latin typeface="Press Start 2P" panose="02000503000000000000" pitchFamily="1" charset="0"/>
              </a:rPr>
              <a:t>#</a:t>
            </a:r>
            <a:r>
              <a:rPr lang="en-US" sz="2200" dirty="0">
                <a:solidFill>
                  <a:schemeClr val="accent6"/>
                </a:solidFill>
                <a:latin typeface="Press Start 2P" panose="02000503000000000000" pitchFamily="1" charset="0"/>
              </a:rPr>
              <a:t>$</a:t>
            </a:r>
            <a:r>
              <a:rPr lang="en-US" sz="2200" dirty="0">
                <a:solidFill>
                  <a:schemeClr val="bg1"/>
                </a:solidFill>
                <a:latin typeface="Press Start 2P" panose="02000503000000000000" pitchFamily="1" charset="0"/>
              </a:rPr>
              <a:t>00</a:t>
            </a:r>
          </a:p>
          <a:p>
            <a:r>
              <a:rPr lang="en-US" sz="2200" dirty="0">
                <a:solidFill>
                  <a:schemeClr val="bg1"/>
                </a:solidFill>
                <a:latin typeface="Press Start 2P" panose="02000503000000000000" pitchFamily="1" charset="0"/>
              </a:rPr>
              <a:t>STA </a:t>
            </a:r>
            <a:r>
              <a:rPr lang="en-US" sz="2200" dirty="0">
                <a:solidFill>
                  <a:schemeClr val="accent6"/>
                </a:solidFill>
                <a:latin typeface="Press Start 2P" panose="02000503000000000000" pitchFamily="1" charset="0"/>
              </a:rPr>
              <a:t>$</a:t>
            </a:r>
            <a:r>
              <a:rPr lang="en-US" sz="2200" dirty="0">
                <a:solidFill>
                  <a:schemeClr val="bg1"/>
                </a:solidFill>
                <a:latin typeface="Press Start 2P" panose="02000503000000000000" pitchFamily="1" charset="0"/>
              </a:rPr>
              <a:t>0400</a:t>
            </a:r>
          </a:p>
        </p:txBody>
      </p:sp>
      <p:sp>
        <p:nvSpPr>
          <p:cNvPr id="3" name="TextBox 2">
            <a:extLst>
              <a:ext uri="{FF2B5EF4-FFF2-40B4-BE49-F238E27FC236}">
                <a16:creationId xmlns:a16="http://schemas.microsoft.com/office/drawing/2014/main" id="{E9A2B8F4-1B82-43C9-B7CD-062323677FEE}"/>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INTRO </a:t>
            </a:r>
            <a:r>
              <a:rPr lang="en-US" sz="2800">
                <a:solidFill>
                  <a:schemeClr val="bg1"/>
                </a:solidFill>
                <a:latin typeface="Press Start 2P" panose="02000503000000000000" pitchFamily="1" charset="0"/>
              </a:rPr>
              <a:t>TO ASSEMBLY </a:t>
            </a:r>
            <a:r>
              <a:rPr lang="en-US" sz="2800" dirty="0">
                <a:solidFill>
                  <a:schemeClr val="bg1"/>
                </a:solidFill>
                <a:latin typeface="Press Start 2P" panose="02000503000000000000" pitchFamily="1" charset="0"/>
              </a:rPr>
              <a:t>LANGUAGE</a:t>
            </a:r>
          </a:p>
        </p:txBody>
      </p:sp>
      <p:sp>
        <p:nvSpPr>
          <p:cNvPr id="5" name="TextBox 4">
            <a:extLst>
              <a:ext uri="{FF2B5EF4-FFF2-40B4-BE49-F238E27FC236}">
                <a16:creationId xmlns:a16="http://schemas.microsoft.com/office/drawing/2014/main" id="{EF9679E0-FE01-4A36-BEB5-6476A342CBBE}"/>
              </a:ext>
            </a:extLst>
          </p:cNvPr>
          <p:cNvSpPr txBox="1"/>
          <p:nvPr/>
        </p:nvSpPr>
        <p:spPr>
          <a:xfrm>
            <a:off x="4951057" y="1109805"/>
            <a:ext cx="5740400" cy="3447932"/>
          </a:xfrm>
          <a:prstGeom prst="rect">
            <a:avLst/>
          </a:prstGeom>
          <a:noFill/>
        </p:spPr>
        <p:txBody>
          <a:bodyPr wrap="square" rtlCol="0">
            <a:spAutoFit/>
          </a:bodyPr>
          <a:lstStyle/>
          <a:p>
            <a:pPr>
              <a:lnSpc>
                <a:spcPct val="122000"/>
              </a:lnSpc>
            </a:pPr>
            <a:r>
              <a:rPr lang="en-US" b="1" dirty="0">
                <a:solidFill>
                  <a:schemeClr val="accent1"/>
                </a:solidFill>
              </a:rPr>
              <a:t>Load</a:t>
            </a:r>
            <a:r>
              <a:rPr lang="en-US" dirty="0">
                <a:solidFill>
                  <a:schemeClr val="bg1"/>
                </a:solidFill>
              </a:rPr>
              <a:t> the value in memory location 0x0400</a:t>
            </a:r>
          </a:p>
          <a:p>
            <a:pPr>
              <a:lnSpc>
                <a:spcPct val="122000"/>
              </a:lnSpc>
            </a:pPr>
            <a:r>
              <a:rPr lang="en-US" b="1" dirty="0">
                <a:solidFill>
                  <a:schemeClr val="accent1"/>
                </a:solidFill>
              </a:rPr>
              <a:t>Compare</a:t>
            </a:r>
            <a:r>
              <a:rPr lang="en-US" dirty="0">
                <a:solidFill>
                  <a:schemeClr val="bg1"/>
                </a:solidFill>
              </a:rPr>
              <a:t> it with 0x64 (dec 100)</a:t>
            </a:r>
          </a:p>
          <a:p>
            <a:pPr>
              <a:lnSpc>
                <a:spcPct val="122000"/>
              </a:lnSpc>
            </a:pPr>
            <a:r>
              <a:rPr lang="en-US" b="1" dirty="0">
                <a:solidFill>
                  <a:schemeClr val="accent1"/>
                </a:solidFill>
              </a:rPr>
              <a:t>Branch</a:t>
            </a:r>
            <a:r>
              <a:rPr lang="en-US" dirty="0">
                <a:solidFill>
                  <a:schemeClr val="bg1"/>
                </a:solidFill>
              </a:rPr>
              <a:t> (skip) later in the program if they are </a:t>
            </a:r>
            <a:r>
              <a:rPr lang="en-US" b="1" dirty="0">
                <a:solidFill>
                  <a:schemeClr val="accent1"/>
                </a:solidFill>
              </a:rPr>
              <a:t>not</a:t>
            </a:r>
            <a:r>
              <a:rPr lang="en-US" b="1" dirty="0">
                <a:solidFill>
                  <a:schemeClr val="bg1"/>
                </a:solidFill>
              </a:rPr>
              <a:t> </a:t>
            </a:r>
            <a:r>
              <a:rPr lang="en-US" b="1" dirty="0">
                <a:solidFill>
                  <a:schemeClr val="accent1"/>
                </a:solidFill>
              </a:rPr>
              <a:t>equal</a:t>
            </a:r>
          </a:p>
          <a:p>
            <a:pPr>
              <a:lnSpc>
                <a:spcPct val="122000"/>
              </a:lnSpc>
            </a:pPr>
            <a:r>
              <a:rPr lang="en-US" b="1" dirty="0">
                <a:solidFill>
                  <a:schemeClr val="accent1"/>
                </a:solidFill>
              </a:rPr>
              <a:t>Increment</a:t>
            </a:r>
            <a:r>
              <a:rPr lang="en-US" dirty="0">
                <a:solidFill>
                  <a:schemeClr val="bg1"/>
                </a:solidFill>
              </a:rPr>
              <a:t> the value in memory location 0x0410</a:t>
            </a:r>
          </a:p>
          <a:p>
            <a:pPr>
              <a:lnSpc>
                <a:spcPct val="122000"/>
              </a:lnSpc>
            </a:pPr>
            <a:r>
              <a:rPr lang="en-US" b="1" dirty="0">
                <a:solidFill>
                  <a:schemeClr val="accent1"/>
                </a:solidFill>
              </a:rPr>
              <a:t>Load </a:t>
            </a:r>
            <a:r>
              <a:rPr lang="en-US" dirty="0">
                <a:solidFill>
                  <a:schemeClr val="bg1"/>
                </a:solidFill>
              </a:rPr>
              <a:t>0x00 (dec 0)</a:t>
            </a:r>
          </a:p>
          <a:p>
            <a:pPr>
              <a:lnSpc>
                <a:spcPct val="122000"/>
              </a:lnSpc>
            </a:pPr>
            <a:r>
              <a:rPr lang="en-US" b="1" dirty="0">
                <a:solidFill>
                  <a:schemeClr val="accent1"/>
                </a:solidFill>
              </a:rPr>
              <a:t>Store</a:t>
            </a:r>
            <a:r>
              <a:rPr lang="en-US" dirty="0">
                <a:solidFill>
                  <a:schemeClr val="bg1"/>
                </a:solidFill>
              </a:rPr>
              <a:t> it in memory location 0x0400</a:t>
            </a:r>
          </a:p>
          <a:p>
            <a:pPr>
              <a:lnSpc>
                <a:spcPct val="122000"/>
              </a:lnSpc>
            </a:pPr>
            <a:endParaRPr lang="en-US" dirty="0">
              <a:solidFill>
                <a:schemeClr val="bg1"/>
              </a:solidFill>
            </a:endParaRPr>
          </a:p>
          <a:p>
            <a:pPr>
              <a:lnSpc>
                <a:spcPct val="122000"/>
              </a:lnSpc>
            </a:pPr>
            <a:r>
              <a:rPr lang="en-US" b="1" dirty="0">
                <a:solidFill>
                  <a:schemeClr val="accent2"/>
                </a:solidFill>
              </a:rPr>
              <a:t>#</a:t>
            </a:r>
            <a:r>
              <a:rPr lang="en-US" dirty="0">
                <a:solidFill>
                  <a:schemeClr val="bg1"/>
                </a:solidFill>
              </a:rPr>
              <a:t>: Literal value</a:t>
            </a:r>
          </a:p>
          <a:p>
            <a:pPr>
              <a:lnSpc>
                <a:spcPct val="122000"/>
              </a:lnSpc>
            </a:pPr>
            <a:r>
              <a:rPr lang="en-US" b="1" dirty="0">
                <a:solidFill>
                  <a:schemeClr val="accent6"/>
                </a:solidFill>
              </a:rPr>
              <a:t>$</a:t>
            </a:r>
            <a:r>
              <a:rPr lang="en-US" dirty="0">
                <a:solidFill>
                  <a:schemeClr val="bg1"/>
                </a:solidFill>
              </a:rPr>
              <a:t>: Hexadecimal value</a:t>
            </a:r>
          </a:p>
          <a:p>
            <a:pPr>
              <a:lnSpc>
                <a:spcPct val="122000"/>
              </a:lnSpc>
            </a:pPr>
            <a:r>
              <a:rPr lang="en-US" b="1" dirty="0">
                <a:solidFill>
                  <a:schemeClr val="accent1"/>
                </a:solidFill>
              </a:rPr>
              <a:t>%</a:t>
            </a:r>
            <a:r>
              <a:rPr lang="en-US" dirty="0">
                <a:solidFill>
                  <a:schemeClr val="bg1"/>
                </a:solidFill>
              </a:rPr>
              <a:t>: Binary value</a:t>
            </a:r>
          </a:p>
        </p:txBody>
      </p:sp>
      <p:sp>
        <p:nvSpPr>
          <p:cNvPr id="4" name="TextBox 3">
            <a:extLst>
              <a:ext uri="{FF2B5EF4-FFF2-40B4-BE49-F238E27FC236}">
                <a16:creationId xmlns:a16="http://schemas.microsoft.com/office/drawing/2014/main" id="{01646D2D-E7F1-4C4F-84D6-F37BA8FA96D2}"/>
              </a:ext>
            </a:extLst>
          </p:cNvPr>
          <p:cNvSpPr txBox="1"/>
          <p:nvPr/>
        </p:nvSpPr>
        <p:spPr>
          <a:xfrm>
            <a:off x="1810748" y="4918228"/>
            <a:ext cx="6031138" cy="369332"/>
          </a:xfrm>
          <a:prstGeom prst="rect">
            <a:avLst/>
          </a:prstGeom>
          <a:noFill/>
        </p:spPr>
        <p:txBody>
          <a:bodyPr wrap="none" rtlCol="0">
            <a:spAutoFit/>
          </a:bodyPr>
          <a:lstStyle/>
          <a:p>
            <a:r>
              <a:rPr lang="en-US" dirty="0">
                <a:solidFill>
                  <a:schemeClr val="bg1"/>
                </a:solidFill>
              </a:rPr>
              <a:t>SMB1 Disassembly: https://gist.github.com/1wErt3r/4048722</a:t>
            </a:r>
          </a:p>
        </p:txBody>
      </p:sp>
    </p:spTree>
    <p:extLst>
      <p:ext uri="{BB962C8B-B14F-4D97-AF65-F5344CB8AC3E}">
        <p14:creationId xmlns:p14="http://schemas.microsoft.com/office/powerpoint/2010/main" val="405602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0.00078 -4.44444E-6 L 0.01172 -0.15486 " pathEditMode="relative" rAng="0" ptsTypes="AA">
                                      <p:cBhvr>
                                        <p:cTn id="6" dur="1000" fill="hold"/>
                                        <p:tgtEl>
                                          <p:spTgt spid="2"/>
                                        </p:tgtEl>
                                        <p:attrNameLst>
                                          <p:attrName>ppt_x</p:attrName>
                                          <p:attrName>ppt_y</p:attrName>
                                        </p:attrNameLst>
                                      </p:cBhvr>
                                      <p:rCtr x="625" y="-7755"/>
                                    </p:animMotion>
                                  </p:childTnLst>
                                </p:cTn>
                              </p:par>
                            </p:childTnLst>
                          </p:cTn>
                        </p:par>
                        <p:par>
                          <p:cTn id="7" fill="hold">
                            <p:stCondLst>
                              <p:cond delay="1000"/>
                            </p:stCondLst>
                            <p:childTnLst>
                              <p:par>
                                <p:cTn id="8" presetID="10" presetClass="entr" presetSubtype="0"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A2B8F4-1B82-43C9-B7CD-062323677FEE}"/>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INTRO </a:t>
            </a:r>
            <a:r>
              <a:rPr lang="en-US" sz="2800">
                <a:solidFill>
                  <a:schemeClr val="bg1"/>
                </a:solidFill>
                <a:latin typeface="Press Start 2P" panose="02000503000000000000" pitchFamily="1" charset="0"/>
              </a:rPr>
              <a:t>TO ASSEMBLY </a:t>
            </a:r>
            <a:r>
              <a:rPr lang="en-US" sz="2800" dirty="0">
                <a:solidFill>
                  <a:schemeClr val="bg1"/>
                </a:solidFill>
                <a:latin typeface="Press Start 2P" panose="02000503000000000000" pitchFamily="1" charset="0"/>
              </a:rPr>
              <a:t>LANGUAGE</a:t>
            </a:r>
          </a:p>
        </p:txBody>
      </p:sp>
      <p:sp>
        <p:nvSpPr>
          <p:cNvPr id="4" name="TextBox 3">
            <a:extLst>
              <a:ext uri="{FF2B5EF4-FFF2-40B4-BE49-F238E27FC236}">
                <a16:creationId xmlns:a16="http://schemas.microsoft.com/office/drawing/2014/main" id="{01646D2D-E7F1-4C4F-84D6-F37BA8FA96D2}"/>
              </a:ext>
            </a:extLst>
          </p:cNvPr>
          <p:cNvSpPr txBox="1"/>
          <p:nvPr/>
        </p:nvSpPr>
        <p:spPr>
          <a:xfrm>
            <a:off x="1810748" y="4918228"/>
            <a:ext cx="6031138" cy="369332"/>
          </a:xfrm>
          <a:prstGeom prst="rect">
            <a:avLst/>
          </a:prstGeom>
          <a:noFill/>
        </p:spPr>
        <p:txBody>
          <a:bodyPr wrap="none" rtlCol="0">
            <a:spAutoFit/>
          </a:bodyPr>
          <a:lstStyle/>
          <a:p>
            <a:r>
              <a:rPr lang="en-US" dirty="0">
                <a:solidFill>
                  <a:schemeClr val="bg1"/>
                </a:solidFill>
              </a:rPr>
              <a:t>SMB1 Disassembly: https://gist.github.com/1wErt3r/4048722</a:t>
            </a:r>
          </a:p>
        </p:txBody>
      </p:sp>
      <p:sp>
        <p:nvSpPr>
          <p:cNvPr id="6" name="TextBox 5">
            <a:extLst>
              <a:ext uri="{FF2B5EF4-FFF2-40B4-BE49-F238E27FC236}">
                <a16:creationId xmlns:a16="http://schemas.microsoft.com/office/drawing/2014/main" id="{4B53A227-5B79-48FB-827A-EE633EA7D42D}"/>
              </a:ext>
            </a:extLst>
          </p:cNvPr>
          <p:cNvSpPr txBox="1"/>
          <p:nvPr/>
        </p:nvSpPr>
        <p:spPr>
          <a:xfrm>
            <a:off x="1237673" y="914400"/>
            <a:ext cx="7970982" cy="4031873"/>
          </a:xfrm>
          <a:prstGeom prst="rect">
            <a:avLst/>
          </a:prstGeom>
          <a:noFill/>
        </p:spPr>
        <p:txBody>
          <a:bodyPr wrap="square" rtlCol="0">
            <a:spAutoFit/>
          </a:bodyPr>
          <a:lstStyle/>
          <a:p>
            <a:r>
              <a:rPr lang="en-US" sz="1600" dirty="0" err="1">
                <a:solidFill>
                  <a:schemeClr val="bg1"/>
                </a:solidFill>
                <a:latin typeface="Consolas" panose="020B0609020204030204" pitchFamily="49" charset="0"/>
              </a:rPr>
              <a:t>GiveOneCoin</a:t>
            </a:r>
            <a:r>
              <a:rPr lang="en-US" sz="1600" dirty="0">
                <a:solidFill>
                  <a:schemeClr val="bg1"/>
                </a:solidFill>
                <a:latin typeface="Consolas" panose="020B0609020204030204" pitchFamily="49" charset="0"/>
              </a:rPr>
              <a:t>:</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lda</a:t>
            </a:r>
            <a:r>
              <a:rPr lang="en-US" sz="1600" dirty="0">
                <a:solidFill>
                  <a:schemeClr val="bg1"/>
                </a:solidFill>
                <a:latin typeface="Consolas" panose="020B0609020204030204" pitchFamily="49" charset="0"/>
              </a:rPr>
              <a:t> #$01               ;set digit modifier to add 1 coin</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sta</a:t>
            </a:r>
            <a:r>
              <a:rPr lang="en-US" sz="1600" dirty="0">
                <a:solidFill>
                  <a:schemeClr val="bg1"/>
                </a:solidFill>
                <a:latin typeface="Consolas" panose="020B0609020204030204" pitchFamily="49" charset="0"/>
              </a:rPr>
              <a:t> DigitModifier+5    ;to the current player's coin tally</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ldx</a:t>
            </a:r>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CurrentPlayer</a:t>
            </a:r>
            <a:r>
              <a:rPr lang="en-US" sz="1600" dirty="0">
                <a:solidFill>
                  <a:schemeClr val="bg1"/>
                </a:solidFill>
                <a:latin typeface="Consolas" panose="020B0609020204030204" pitchFamily="49" charset="0"/>
              </a:rPr>
              <a:t>      ;get current player on the screen</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ldy</a:t>
            </a:r>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CoinTallyOffsets,x</a:t>
            </a:r>
            <a:r>
              <a:rPr lang="en-US" sz="1600" dirty="0">
                <a:solidFill>
                  <a:schemeClr val="bg1"/>
                </a:solidFill>
                <a:latin typeface="Consolas" panose="020B0609020204030204" pitchFamily="49" charset="0"/>
              </a:rPr>
              <a:t> ;get offset for player's coin tally</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jsr</a:t>
            </a:r>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DigitsMathRoutine</a:t>
            </a:r>
            <a:r>
              <a:rPr lang="en-US" sz="1600" dirty="0">
                <a:solidFill>
                  <a:schemeClr val="bg1"/>
                </a:solidFill>
                <a:latin typeface="Consolas" panose="020B0609020204030204" pitchFamily="49" charset="0"/>
              </a:rPr>
              <a:t>  ;update the coin tally</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inc</a:t>
            </a:r>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CoinTally</a:t>
            </a:r>
            <a:r>
              <a:rPr lang="en-US" sz="1600" dirty="0">
                <a:solidFill>
                  <a:schemeClr val="bg1"/>
                </a:solidFill>
                <a:latin typeface="Consolas" panose="020B0609020204030204" pitchFamily="49" charset="0"/>
              </a:rPr>
              <a:t>          ;increment onscreen player's coin amount</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lda</a:t>
            </a:r>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CoinTally</a:t>
            </a:r>
            <a:endParaRPr lang="en-US" sz="1600" dirty="0">
              <a:solidFill>
                <a:schemeClr val="bg1"/>
              </a:solidFill>
              <a:latin typeface="Consolas" panose="020B0609020204030204" pitchFamily="49" charset="0"/>
            </a:endParaRP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cmp</a:t>
            </a:r>
            <a:r>
              <a:rPr lang="en-US" sz="1600" dirty="0">
                <a:solidFill>
                  <a:schemeClr val="bg1"/>
                </a:solidFill>
                <a:latin typeface="Consolas" panose="020B0609020204030204" pitchFamily="49" charset="0"/>
              </a:rPr>
              <a:t> #100               ;does player have 100 coins yet?</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bne</a:t>
            </a:r>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CoinPoints</a:t>
            </a:r>
            <a:r>
              <a:rPr lang="en-US" sz="1600" dirty="0">
                <a:solidFill>
                  <a:schemeClr val="bg1"/>
                </a:solidFill>
                <a:latin typeface="Consolas" panose="020B0609020204030204" pitchFamily="49" charset="0"/>
              </a:rPr>
              <a:t>         ;if not, skip all of this</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lda</a:t>
            </a:r>
            <a:r>
              <a:rPr lang="en-US" sz="1600" dirty="0">
                <a:solidFill>
                  <a:schemeClr val="bg1"/>
                </a:solidFill>
                <a:latin typeface="Consolas" panose="020B0609020204030204" pitchFamily="49" charset="0"/>
              </a:rPr>
              <a:t> #$00</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sta</a:t>
            </a:r>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CoinTally</a:t>
            </a:r>
            <a:r>
              <a:rPr lang="en-US" sz="1600" dirty="0">
                <a:solidFill>
                  <a:schemeClr val="bg1"/>
                </a:solidFill>
                <a:latin typeface="Consolas" panose="020B0609020204030204" pitchFamily="49" charset="0"/>
              </a:rPr>
              <a:t>          ;otherwise, reinitialize coin amount</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inc</a:t>
            </a:r>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NumberofLives</a:t>
            </a:r>
            <a:r>
              <a:rPr lang="en-US" sz="1600" dirty="0">
                <a:solidFill>
                  <a:schemeClr val="bg1"/>
                </a:solidFill>
                <a:latin typeface="Consolas" panose="020B0609020204030204" pitchFamily="49" charset="0"/>
              </a:rPr>
              <a:t>      ;give the player an extra life</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lda</a:t>
            </a:r>
            <a:r>
              <a:rPr lang="en-US" sz="1600" dirty="0">
                <a:solidFill>
                  <a:schemeClr val="bg1"/>
                </a:solidFill>
                <a:latin typeface="Consolas" panose="020B0609020204030204" pitchFamily="49" charset="0"/>
              </a:rPr>
              <a:t> #Sfx_ExtraLife</a:t>
            </a:r>
          </a:p>
          <a:p>
            <a:r>
              <a:rPr lang="en-US" sz="1600" dirty="0">
                <a:solidFill>
                  <a:schemeClr val="bg1"/>
                </a:solidFill>
                <a:latin typeface="Consolas" panose="020B0609020204030204" pitchFamily="49" charset="0"/>
              </a:rPr>
              <a:t>      </a:t>
            </a:r>
            <a:r>
              <a:rPr lang="en-US" sz="1600" dirty="0" err="1">
                <a:solidFill>
                  <a:schemeClr val="bg1"/>
                </a:solidFill>
                <a:latin typeface="Consolas" panose="020B0609020204030204" pitchFamily="49" charset="0"/>
              </a:rPr>
              <a:t>sta</a:t>
            </a:r>
            <a:r>
              <a:rPr lang="en-US" sz="1600" dirty="0">
                <a:solidFill>
                  <a:schemeClr val="bg1"/>
                </a:solidFill>
                <a:latin typeface="Consolas" panose="020B0609020204030204" pitchFamily="49" charset="0"/>
              </a:rPr>
              <a:t> Square2SoundQueue  ;play 1-up sound</a:t>
            </a:r>
            <a:br>
              <a:rPr lang="en-US" sz="1600" dirty="0">
                <a:solidFill>
                  <a:schemeClr val="bg1"/>
                </a:solidFill>
                <a:latin typeface="Consolas" panose="020B0609020204030204" pitchFamily="49" charset="0"/>
              </a:rPr>
            </a:br>
            <a:r>
              <a:rPr lang="en-US" sz="1600" dirty="0" err="1">
                <a:solidFill>
                  <a:schemeClr val="bg1"/>
                </a:solidFill>
                <a:latin typeface="Consolas" panose="020B0609020204030204" pitchFamily="49" charset="0"/>
              </a:rPr>
              <a:t>CoinPoints</a:t>
            </a:r>
            <a:r>
              <a:rPr lang="en-US" sz="1600" dirty="0">
                <a:solidFill>
                  <a:schemeClr val="bg1"/>
                </a:solidFill>
                <a:latin typeface="Consolas" panose="020B0609020204030204" pitchFamily="49" charset="0"/>
              </a:rPr>
              <a:t>:</a:t>
            </a:r>
          </a:p>
        </p:txBody>
      </p:sp>
    </p:spTree>
    <p:extLst>
      <p:ext uri="{BB962C8B-B14F-4D97-AF65-F5344CB8AC3E}">
        <p14:creationId xmlns:p14="http://schemas.microsoft.com/office/powerpoint/2010/main" val="1955220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4201</TotalTime>
  <Words>6045</Words>
  <Application>Microsoft Office PowerPoint</Application>
  <PresentationFormat>Widescreen</PresentationFormat>
  <Paragraphs>611</Paragraphs>
  <Slides>35</Slides>
  <Notes>34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Nintender</vt:lpstr>
      <vt:lpstr>Press Start 2P</vt:lpstr>
      <vt:lpstr>Calibri</vt:lpstr>
      <vt:lpstr>Calibri Light</vt:lpstr>
      <vt:lpstr>Arial</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Rogers</dc:creator>
  <cp:lastModifiedBy>Nick Rogers</cp:lastModifiedBy>
  <cp:revision>156</cp:revision>
  <dcterms:created xsi:type="dcterms:W3CDTF">2018-02-13T22:54:00Z</dcterms:created>
  <dcterms:modified xsi:type="dcterms:W3CDTF">2022-01-13T17:05:33Z</dcterms:modified>
</cp:coreProperties>
</file>

<file path=docProps/thumbnail.jpeg>
</file>